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notesSlides/notesSlide3.xml" ContentType="application/vnd.openxmlformats-officedocument.presentationml.notesSlide+xml"/>
  <Override PartName="/ppt/ink/ink7.xml" ContentType="application/inkml+xml"/>
  <Override PartName="/ppt/ink/ink8.xml" ContentType="application/inkml+xml"/>
  <Override PartName="/ppt/notesSlides/notesSlide4.xml" ContentType="application/vnd.openxmlformats-officedocument.presentationml.notesSlide+xml"/>
  <Override PartName="/ppt/ink/ink9.xml" ContentType="application/inkml+xml"/>
  <Override PartName="/ppt/ink/ink10.xml" ContentType="application/inkml+xml"/>
  <Override PartName="/ppt/notesSlides/notesSlide5.xml" ContentType="application/vnd.openxmlformats-officedocument.presentationml.notesSlide+xml"/>
  <Override PartName="/ppt/ink/ink11.xml" ContentType="application/inkml+xml"/>
  <Override PartName="/ppt/ink/ink12.xml" ContentType="application/inkml+xml"/>
  <Override PartName="/ppt/notesSlides/notesSlide6.xml" ContentType="application/vnd.openxmlformats-officedocument.presentationml.notesSlide+xml"/>
  <Override PartName="/ppt/ink/ink13.xml" ContentType="application/inkml+xml"/>
  <Override PartName="/ppt/ink/ink14.xml" ContentType="application/inkml+xml"/>
  <Override PartName="/ppt/notesSlides/notesSlide7.xml" ContentType="application/vnd.openxmlformats-officedocument.presentationml.notesSlide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66" r:id="rId3"/>
  </p:sldMasterIdLst>
  <p:notesMasterIdLst>
    <p:notesMasterId r:id="rId29"/>
  </p:notesMasterIdLst>
  <p:sldIdLst>
    <p:sldId id="256" r:id="rId4"/>
    <p:sldId id="317" r:id="rId5"/>
    <p:sldId id="314" r:id="rId6"/>
    <p:sldId id="336" r:id="rId7"/>
    <p:sldId id="341" r:id="rId8"/>
    <p:sldId id="329" r:id="rId9"/>
    <p:sldId id="339" r:id="rId10"/>
    <p:sldId id="342" r:id="rId11"/>
    <p:sldId id="340" r:id="rId12"/>
    <p:sldId id="308" r:id="rId13"/>
    <p:sldId id="337" r:id="rId14"/>
    <p:sldId id="335" r:id="rId15"/>
    <p:sldId id="334" r:id="rId16"/>
    <p:sldId id="304" r:id="rId17"/>
    <p:sldId id="331" r:id="rId18"/>
    <p:sldId id="343" r:id="rId19"/>
    <p:sldId id="332" r:id="rId20"/>
    <p:sldId id="333" r:id="rId21"/>
    <p:sldId id="344" r:id="rId22"/>
    <p:sldId id="306" r:id="rId23"/>
    <p:sldId id="346" r:id="rId24"/>
    <p:sldId id="280" r:id="rId25"/>
    <p:sldId id="328" r:id="rId26"/>
    <p:sldId id="345" r:id="rId27"/>
    <p:sldId id="347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05BBB"/>
    <a:srgbClr val="FFFFFF"/>
    <a:srgbClr val="FCC100"/>
    <a:srgbClr val="D8FAFF"/>
    <a:srgbClr val="E58032"/>
    <a:srgbClr val="ABEDFF"/>
    <a:srgbClr val="FBEEDB"/>
    <a:srgbClr val="AA7F58"/>
    <a:srgbClr val="AA7633"/>
    <a:srgbClr val="B46D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271"/>
    <p:restoredTop sz="91580"/>
  </p:normalViewPr>
  <p:slideViewPr>
    <p:cSldViewPr snapToGrid="0" snapToObjects="1">
      <p:cViewPr varScale="1">
        <p:scale>
          <a:sx n="82" d="100"/>
          <a:sy n="82" d="100"/>
        </p:scale>
        <p:origin x="23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1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presProps" Target="presProps.xml"/><Relationship Id="rId8" Type="http://schemas.openxmlformats.org/officeDocument/2006/relationships/slide" Target="slides/slide5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07T20:00:24.829"/>
    </inkml:context>
    <inkml:brush xml:id="br0">
      <inkml:brushProperty name="width" value="0.1" units="cm"/>
      <inkml:brushProperty name="height" value="0.1" units="cm"/>
      <inkml:brushProperty name="color" value="#B46D09"/>
    </inkml:brush>
  </inkml:definitions>
  <inkml:trace contextRef="#ctx0" brushRef="#br0">1 0 24575,'13'22'0,"-2"-6"0,3 6 0,0-7 0,-2 1 0,1 1 0,-1-1 0,1 4 0,-1-1 0,6 1 0,-7-1 0,7 1 0,-2 5 0,4-4 0,0 4 0,0-6 0,-1 1 0,1-1 0,-5 1 0,3-1 0,-2 1 0,4 0 0,0 5 0,5-2 0,-1 8 0,8-2 0,-3 4 0,5 5 0,-1-3 0,2 8 0,3-8 0,-2 9 0,8 3 0,-7 1 0,17 17 0,-1-4 0,13 10 0,1 0 0,-30-37 0,1-1 0,31 33 0,7-4 0,-4-7 0,5 5 0,1-7 0,0 7 0,-35-31 0,1 0 0,37 25 0,-31-20 0,2 1 0,0-5 0,1 0 0,9 6 0,2-1 0,4 1 0,2-2 0,4 0 0,0 1 0,3 2 0,1 0 0,0-4 0,1 1 0,-1 4 0,1 0 0,0-6 0,0 1 0,9 6 0,2 1 0,-1-6 0,3-1 0,-23-7 0,2 0 0,0-1-286,-2-1 0,1-2 0,1 1 286,9 2 0,3-1 0,-2 0 0,-5-4 0,0-1 0,2 1 0,14 5 0,5 0 0,-3-1 0,-9-5 0,-2-2 0,1 0 0,2 2 0,0 1 0,3-1 0,-15-4 0,2 0 0,-1-1 0,0-1 0,14 1 0,-1-2 0,1 2 0,-16-2 0,1 0 0,1 1 0,0-2 0,2 0 0,2-2 0,-2 1 0,-3-1 0,6 3 0,-3 0 0,1 0 0,12 0 0,3-1 0,-2 0 0,-6 0 0,-1 0 0,-2-1 0,-10-2 0,-2 0 0,2-1 0,12 2 0,4-1 0,-4-1 0,-12-2 0,-3-2 0,1 0-64,1 0 0,0 0 1,-2 0 63,30 1 0,-3 0 0,-11-3 0,-2 0 0,-5 2 0,0 0 0,-5-2 0,0-2 0,-6 1 0,-1 0 0,-9 0 0,-2 0 0,32 0 849,-18 0-849,-21 0 200,-11 0-200,-11 0 0,-10 0 0,-7 4 0,-4-3 0,-9 2 0,1-3 0,-42 9 0,32-6 0,-27 5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07T20:09:34.840"/>
    </inkml:context>
    <inkml:brush xml:id="br0">
      <inkml:brushProperty name="width" value="0.1" units="cm"/>
      <inkml:brushProperty name="height" value="0.1" units="cm"/>
      <inkml:brushProperty name="color" value="#B46D09"/>
    </inkml:brush>
  </inkml:definitions>
  <inkml:trace contextRef="#ctx0" brushRef="#br0">1508 119 24575,'-18'0'0,"-2"0"0,-9 0 0,3 5 0,-1 0 0,8 2 0,2 0 0,2-5 0,3 4 0,-2-2 0,3 3 0,-4 0 0,-4 1 0,3-1 0,-2 0 0,3 0 0,0 2 0,-4-1 0,-1 2 0,-3 1 0,-1-4 0,4 2 0,-3-3 0,-3 5 0,-10 0 0,-5 5 0,-10-3 0,1 3 0,-1-4 0,3 0 0,3-3 0,5 1 0,1 1 0,5-2 0,4 3 0,-2-3 0,1 0 0,-2 0 0,-6 0 0,0 0 0,-3 0 0,0 0 0,5 0 0,-2 0 0,5-1 0,9-2 0,-2 0 0,10-3 0,-9 3 0,2 1 0,-5 2 0,2 1 0,9-3 0,3-3 0,10-1 0,5-3 0,9 0 0,-1 0 0,5 0 0,-6 0 0,1 0 0,2 0 0,2 0 0,3-2 0,-1 0 0,1 0 0,-2 1 0,0 1 0,0 0 0,3 0 0,5-4 0,-2 4 0,-1-4 0,-6 1 0,2 2 0,1-5 0,8 1 0,-2 1 0,2-3 0,-9 6 0,-5-2 0,1 3 0,-5 0 0,5 0 0,1 0 0,7-3 0,-2 2 0,6-1 0,-6-3 0,3 4 0,-4-5 0,0 5 0,3-5 0,3 5 0,-1-5 0,2 5 0,-5-5 0,0 3 0,1-2 0,-2-1 0,7 2 0,-7-3 0,2 2 0,-3-1 0,3 1 0,0 0 0,3-3 0,1 2 0,-1-3 0,3 1 0,-1-1 0,6 0 0,-1-2 0,3 0 0,-3-1 0,-3 3 0,-2-1 0,0 1 0,-5 0 0,5-2 0,-3 3 0,4-3 0,0 3 0,-5-1 0,0 1 0,-4 1 0,3-1 0,-2 0 0,3 1 0,-5 1 0,1-1 0,0 2 0,-1-2 0,1-1 0,0 1 0,-1 0 0,0 2 0,-5 0 0,1 2 0,-2-3 0,4-1 0,2-2 0,4-1 0,-2-3 0,2 4 0,-3-1 0,-3 2 0,0 2 0,-3 0 0,4 1 0,-3-2 0,4-2 0,-4 1 0,-1 1 0,1 3 0,-5-2 0,3 1 0,-1 0 0,0 0 0,0 1 0,-2 1 0,-3 1 0,-11 4 0,3 2 0,-11 4 0,4 4 0,3-4 0,-6 6 0,7-7 0,-1 3 0,2-3 0,1-1 0,-1-1 0,4-3 0,4 0 0,3-2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07T20:00:24.829"/>
    </inkml:context>
    <inkml:brush xml:id="br0">
      <inkml:brushProperty name="width" value="0.1" units="cm"/>
      <inkml:brushProperty name="height" value="0.1" units="cm"/>
      <inkml:brushProperty name="color" value="#B46D09"/>
    </inkml:brush>
  </inkml:definitions>
  <inkml:trace contextRef="#ctx0" brushRef="#br0">1 0 24575,'13'22'0,"-2"-6"0,3 6 0,0-7 0,-2 1 0,1 1 0,-1-1 0,1 4 0,-1-1 0,6 1 0,-7-1 0,7 1 0,-2 5 0,4-4 0,0 4 0,0-6 0,-1 1 0,1-1 0,-5 1 0,3-1 0,-2 1 0,4 0 0,0 5 0,5-2 0,-1 8 0,8-2 0,-3 4 0,5 5 0,-1-3 0,2 8 0,3-8 0,-2 9 0,8 3 0,-7 1 0,17 17 0,-1-4 0,13 10 0,1 0 0,-30-37 0,1-1 0,31 33 0,7-4 0,-4-7 0,5 5 0,1-7 0,0 7 0,-35-31 0,1 0 0,37 25 0,-31-20 0,2 1 0,0-5 0,1 0 0,9 6 0,2-1 0,4 1 0,2-2 0,4 0 0,0 1 0,3 2 0,1 0 0,0-4 0,1 1 0,-1 4 0,1 0 0,0-6 0,0 1 0,9 6 0,2 1 0,-1-6 0,3-1 0,-23-7 0,2 0 0,0-1-286,-2-1 0,1-2 0,1 1 286,9 2 0,3-1 0,-2 0 0,-5-4 0,0-1 0,2 1 0,14 5 0,5 0 0,-3-1 0,-9-5 0,-2-2 0,1 0 0,2 2 0,0 1 0,3-1 0,-15-4 0,2 0 0,-1-1 0,0-1 0,14 1 0,-1-2 0,1 2 0,-16-2 0,1 0 0,1 1 0,0-2 0,2 0 0,2-2 0,-2 1 0,-3-1 0,6 3 0,-3 0 0,1 0 0,12 0 0,3-1 0,-2 0 0,-6 0 0,-1 0 0,-2-1 0,-10-2 0,-2 0 0,2-1 0,12 2 0,4-1 0,-4-1 0,-12-2 0,-3-2 0,1 0-64,1 0 0,0 0 1,-2 0 63,30 1 0,-3 0 0,-11-3 0,-2 0 0,-5 2 0,0 0 0,-5-2 0,0-2 0,-6 1 0,-1 0 0,-9 0 0,-2 0 0,32 0 849,-18 0-849,-21 0 200,-11 0-200,-11 0 0,-10 0 0,-7 4 0,-4-3 0,-9 2 0,1-3 0,-42 9 0,32-6 0,-27 5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07T20:09:34.840"/>
    </inkml:context>
    <inkml:brush xml:id="br0">
      <inkml:brushProperty name="width" value="0.1" units="cm"/>
      <inkml:brushProperty name="height" value="0.1" units="cm"/>
      <inkml:brushProperty name="color" value="#B46D09"/>
    </inkml:brush>
  </inkml:definitions>
  <inkml:trace contextRef="#ctx0" brushRef="#br0">1508 119 24575,'-18'0'0,"-2"0"0,-9 0 0,3 5 0,-1 0 0,8 2 0,2 0 0,2-5 0,3 4 0,-2-2 0,3 3 0,-4 0 0,-4 1 0,3-1 0,-2 0 0,3 0 0,0 2 0,-4-1 0,-1 2 0,-3 1 0,-1-4 0,4 2 0,-3-3 0,-3 5 0,-10 0 0,-5 5 0,-10-3 0,1 3 0,-1-4 0,3 0 0,3-3 0,5 1 0,1 1 0,5-2 0,4 3 0,-2-3 0,1 0 0,-2 0 0,-6 0 0,0 0 0,-3 0 0,0 0 0,5 0 0,-2 0 0,5-1 0,9-2 0,-2 0 0,10-3 0,-9 3 0,2 1 0,-5 2 0,2 1 0,9-3 0,3-3 0,10-1 0,5-3 0,9 0 0,-1 0 0,5 0 0,-6 0 0,1 0 0,2 0 0,2 0 0,3-2 0,-1 0 0,1 0 0,-2 1 0,0 1 0,0 0 0,3 0 0,5-4 0,-2 4 0,-1-4 0,-6 1 0,2 2 0,1-5 0,8 1 0,-2 1 0,2-3 0,-9 6 0,-5-2 0,1 3 0,-5 0 0,5 0 0,1 0 0,7-3 0,-2 2 0,6-1 0,-6-3 0,3 4 0,-4-5 0,0 5 0,3-5 0,3 5 0,-1-5 0,2 5 0,-5-5 0,0 3 0,1-2 0,-2-1 0,7 2 0,-7-3 0,2 2 0,-3-1 0,3 1 0,0 0 0,3-3 0,1 2 0,-1-3 0,3 1 0,-1-1 0,6 0 0,-1-2 0,3 0 0,-3-1 0,-3 3 0,-2-1 0,0 1 0,-5 0 0,5-2 0,-3 3 0,4-3 0,0 3 0,-5-1 0,0 1 0,-4 1 0,3-1 0,-2 0 0,3 1 0,-5 1 0,1-1 0,0 2 0,-1-2 0,1-1 0,0 1 0,-1 0 0,0 2 0,-5 0 0,1 2 0,-2-3 0,4-1 0,2-2 0,4-1 0,-2-3 0,2 4 0,-3-1 0,-3 2 0,0 2 0,-3 0 0,4 1 0,-3-2 0,4-2 0,-4 1 0,-1 1 0,1 3 0,-5-2 0,3 1 0,-1 0 0,0 0 0,0 1 0,-2 1 0,-3 1 0,-11 4 0,3 2 0,-11 4 0,4 4 0,3-4 0,-6 6 0,7-7 0,-1 3 0,2-3 0,1-1 0,-1-1 0,4-3 0,4 0 0,3-2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07T20:00:24.829"/>
    </inkml:context>
    <inkml:brush xml:id="br0">
      <inkml:brushProperty name="width" value="0.1" units="cm"/>
      <inkml:brushProperty name="height" value="0.1" units="cm"/>
      <inkml:brushProperty name="color" value="#B46D09"/>
    </inkml:brush>
  </inkml:definitions>
  <inkml:trace contextRef="#ctx0" brushRef="#br0">1 0 24575,'13'22'0,"-2"-6"0,3 6 0,0-7 0,-2 1 0,1 1 0,-1-1 0,1 4 0,-1-1 0,6 1 0,-7-1 0,7 1 0,-2 5 0,4-4 0,0 4 0,0-6 0,-1 1 0,1-1 0,-5 1 0,3-1 0,-2 1 0,4 0 0,0 5 0,5-2 0,-1 8 0,8-2 0,-3 4 0,5 5 0,-1-3 0,2 8 0,3-8 0,-2 9 0,8 3 0,-7 1 0,17 17 0,-1-4 0,13 10 0,1 0 0,-30-37 0,1-1 0,31 33 0,7-4 0,-4-7 0,5 5 0,1-7 0,0 7 0,-35-31 0,1 0 0,37 25 0,-31-20 0,2 1 0,0-5 0,1 0 0,9 6 0,2-1 0,4 1 0,2-2 0,4 0 0,0 1 0,3 2 0,1 0 0,0-4 0,1 1 0,-1 4 0,1 0 0,0-6 0,0 1 0,9 6 0,2 1 0,-1-6 0,3-1 0,-23-7 0,2 0 0,0-1-286,-2-1 0,1-2 0,1 1 286,9 2 0,3-1 0,-2 0 0,-5-4 0,0-1 0,2 1 0,14 5 0,5 0 0,-3-1 0,-9-5 0,-2-2 0,1 0 0,2 2 0,0 1 0,3-1 0,-15-4 0,2 0 0,-1-1 0,0-1 0,14 1 0,-1-2 0,1 2 0,-16-2 0,1 0 0,1 1 0,0-2 0,2 0 0,2-2 0,-2 1 0,-3-1 0,6 3 0,-3 0 0,1 0 0,12 0 0,3-1 0,-2 0 0,-6 0 0,-1 0 0,-2-1 0,-10-2 0,-2 0 0,2-1 0,12 2 0,4-1 0,-4-1 0,-12-2 0,-3-2 0,1 0-64,1 0 0,0 0 1,-2 0 63,30 1 0,-3 0 0,-11-3 0,-2 0 0,-5 2 0,0 0 0,-5-2 0,0-2 0,-6 1 0,-1 0 0,-9 0 0,-2 0 0,32 0 849,-18 0-849,-21 0 200,-11 0-200,-11 0 0,-10 0 0,-7 4 0,-4-3 0,-9 2 0,1-3 0,-42 9 0,32-6 0,-27 5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07T20:09:34.840"/>
    </inkml:context>
    <inkml:brush xml:id="br0">
      <inkml:brushProperty name="width" value="0.1" units="cm"/>
      <inkml:brushProperty name="height" value="0.1" units="cm"/>
      <inkml:brushProperty name="color" value="#B46D09"/>
    </inkml:brush>
  </inkml:definitions>
  <inkml:trace contextRef="#ctx0" brushRef="#br0">1508 119 24575,'-18'0'0,"-2"0"0,-9 0 0,3 5 0,-1 0 0,8 2 0,2 0 0,2-5 0,3 4 0,-2-2 0,3 3 0,-4 0 0,-4 1 0,3-1 0,-2 0 0,3 0 0,0 2 0,-4-1 0,-1 2 0,-3 1 0,-1-4 0,4 2 0,-3-3 0,-3 5 0,-10 0 0,-5 5 0,-10-3 0,1 3 0,-1-4 0,3 0 0,3-3 0,5 1 0,1 1 0,5-2 0,4 3 0,-2-3 0,1 0 0,-2 0 0,-6 0 0,0 0 0,-3 0 0,0 0 0,5 0 0,-2 0 0,5-1 0,9-2 0,-2 0 0,10-3 0,-9 3 0,2 1 0,-5 2 0,2 1 0,9-3 0,3-3 0,10-1 0,5-3 0,9 0 0,-1 0 0,5 0 0,-6 0 0,1 0 0,2 0 0,2 0 0,3-2 0,-1 0 0,1 0 0,-2 1 0,0 1 0,0 0 0,3 0 0,5-4 0,-2 4 0,-1-4 0,-6 1 0,2 2 0,1-5 0,8 1 0,-2 1 0,2-3 0,-9 6 0,-5-2 0,1 3 0,-5 0 0,5 0 0,1 0 0,7-3 0,-2 2 0,6-1 0,-6-3 0,3 4 0,-4-5 0,0 5 0,3-5 0,3 5 0,-1-5 0,2 5 0,-5-5 0,0 3 0,1-2 0,-2-1 0,7 2 0,-7-3 0,2 2 0,-3-1 0,3 1 0,0 0 0,3-3 0,1 2 0,-1-3 0,3 1 0,-1-1 0,6 0 0,-1-2 0,3 0 0,-3-1 0,-3 3 0,-2-1 0,0 1 0,-5 0 0,5-2 0,-3 3 0,4-3 0,0 3 0,-5-1 0,0 1 0,-4 1 0,3-1 0,-2 0 0,3 1 0,-5 1 0,1-1 0,0 2 0,-1-2 0,1-1 0,0 1 0,-1 0 0,0 2 0,-5 0 0,1 2 0,-2-3 0,4-1 0,2-2 0,4-1 0,-2-3 0,2 4 0,-3-1 0,-3 2 0,0 2 0,-3 0 0,4 1 0,-3-2 0,4-2 0,-4 1 0,-1 1 0,1 3 0,-5-2 0,3 1 0,-1 0 0,0 0 0,0 1 0,-2 1 0,-3 1 0,-11 4 0,3 2 0,-11 4 0,4 4 0,3-4 0,-6 6 0,7-7 0,-1 3 0,2-3 0,1-1 0,-1-1 0,4-3 0,4 0 0,3-2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07T20:00:24.829"/>
    </inkml:context>
    <inkml:brush xml:id="br0">
      <inkml:brushProperty name="width" value="0.1" units="cm"/>
      <inkml:brushProperty name="height" value="0.1" units="cm"/>
      <inkml:brushProperty name="color" value="#B46D09"/>
    </inkml:brush>
  </inkml:definitions>
  <inkml:trace contextRef="#ctx0" brushRef="#br0">1 0 24575,'13'22'0,"-2"-6"0,3 6 0,0-7 0,-2 1 0,1 1 0,-1-1 0,1 4 0,-1-1 0,6 1 0,-7-1 0,7 1 0,-2 5 0,4-4 0,0 4 0,0-6 0,-1 1 0,1-1 0,-5 1 0,3-1 0,-2 1 0,4 0 0,0 5 0,5-2 0,-1 8 0,8-2 0,-3 4 0,5 5 0,-1-3 0,2 8 0,3-8 0,-2 9 0,8 3 0,-7 1 0,17 17 0,-1-4 0,13 10 0,1 0 0,-30-37 0,1-1 0,31 33 0,7-4 0,-4-7 0,5 5 0,1-7 0,0 7 0,-35-31 0,1 0 0,37 25 0,-31-20 0,2 1 0,0-5 0,1 0 0,9 6 0,2-1 0,4 1 0,2-2 0,4 0 0,0 1 0,3 2 0,1 0 0,0-4 0,1 1 0,-1 4 0,1 0 0,0-6 0,0 1 0,9 6 0,2 1 0,-1-6 0,3-1 0,-23-7 0,2 0 0,0-1-286,-2-1 0,1-2 0,1 1 286,9 2 0,3-1 0,-2 0 0,-5-4 0,0-1 0,2 1 0,14 5 0,5 0 0,-3-1 0,-9-5 0,-2-2 0,1 0 0,2 2 0,0 1 0,3-1 0,-15-4 0,2 0 0,-1-1 0,0-1 0,14 1 0,-1-2 0,1 2 0,-16-2 0,1 0 0,1 1 0,0-2 0,2 0 0,2-2 0,-2 1 0,-3-1 0,6 3 0,-3 0 0,1 0 0,12 0 0,3-1 0,-2 0 0,-6 0 0,-1 0 0,-2-1 0,-10-2 0,-2 0 0,2-1 0,12 2 0,4-1 0,-4-1 0,-12-2 0,-3-2 0,1 0-64,1 0 0,0 0 1,-2 0 63,30 1 0,-3 0 0,-11-3 0,-2 0 0,-5 2 0,0 0 0,-5-2 0,0-2 0,-6 1 0,-1 0 0,-9 0 0,-2 0 0,32 0 849,-18 0-849,-21 0 200,-11 0-200,-11 0 0,-10 0 0,-7 4 0,-4-3 0,-9 2 0,1-3 0,-42 9 0,32-6 0,-27 5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07T20:09:34.840"/>
    </inkml:context>
    <inkml:brush xml:id="br0">
      <inkml:brushProperty name="width" value="0.1" units="cm"/>
      <inkml:brushProperty name="height" value="0.1" units="cm"/>
      <inkml:brushProperty name="color" value="#B46D09"/>
    </inkml:brush>
  </inkml:definitions>
  <inkml:trace contextRef="#ctx0" brushRef="#br0">1508 119 24575,'-18'0'0,"-2"0"0,-9 0 0,3 5 0,-1 0 0,8 2 0,2 0 0,2-5 0,3 4 0,-2-2 0,3 3 0,-4 0 0,-4 1 0,3-1 0,-2 0 0,3 0 0,0 2 0,-4-1 0,-1 2 0,-3 1 0,-1-4 0,4 2 0,-3-3 0,-3 5 0,-10 0 0,-5 5 0,-10-3 0,1 3 0,-1-4 0,3 0 0,3-3 0,5 1 0,1 1 0,5-2 0,4 3 0,-2-3 0,1 0 0,-2 0 0,-6 0 0,0 0 0,-3 0 0,0 0 0,5 0 0,-2 0 0,5-1 0,9-2 0,-2 0 0,10-3 0,-9 3 0,2 1 0,-5 2 0,2 1 0,9-3 0,3-3 0,10-1 0,5-3 0,9 0 0,-1 0 0,5 0 0,-6 0 0,1 0 0,2 0 0,2 0 0,3-2 0,-1 0 0,1 0 0,-2 1 0,0 1 0,0 0 0,3 0 0,5-4 0,-2 4 0,-1-4 0,-6 1 0,2 2 0,1-5 0,8 1 0,-2 1 0,2-3 0,-9 6 0,-5-2 0,1 3 0,-5 0 0,5 0 0,1 0 0,7-3 0,-2 2 0,6-1 0,-6-3 0,3 4 0,-4-5 0,0 5 0,3-5 0,3 5 0,-1-5 0,2 5 0,-5-5 0,0 3 0,1-2 0,-2-1 0,7 2 0,-7-3 0,2 2 0,-3-1 0,3 1 0,0 0 0,3-3 0,1 2 0,-1-3 0,3 1 0,-1-1 0,6 0 0,-1-2 0,3 0 0,-3-1 0,-3 3 0,-2-1 0,0 1 0,-5 0 0,5-2 0,-3 3 0,4-3 0,0 3 0,-5-1 0,0 1 0,-4 1 0,3-1 0,-2 0 0,3 1 0,-5 1 0,1-1 0,0 2 0,-1-2 0,1-1 0,0 1 0,-1 0 0,0 2 0,-5 0 0,1 2 0,-2-3 0,4-1 0,2-2 0,4-1 0,-2-3 0,2 4 0,-3-1 0,-3 2 0,0 2 0,-3 0 0,4 1 0,-3-2 0,4-2 0,-4 1 0,-1 1 0,1 3 0,-5-2 0,3 1 0,-1 0 0,0 0 0,0 1 0,-2 1 0,-3 1 0,-11 4 0,3 2 0,-11 4 0,4 4 0,3-4 0,-6 6 0,7-7 0,-1 3 0,2-3 0,1-1 0,-1-1 0,4-3 0,4 0 0,3-2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07T21:26:03.638"/>
    </inkml:context>
    <inkml:brush xml:id="br0">
      <inkml:brushProperty name="width" value="0.1" units="cm"/>
      <inkml:brushProperty name="height" value="0.1" units="cm"/>
      <inkml:brushProperty name="color" value="#ABEDFF"/>
    </inkml:brush>
  </inkml:definitions>
  <inkml:trace contextRef="#ctx0" brushRef="#br0">0 0 24575,'12'0'0,"-2"0"0,-2 0 0,0 0 0,1 0 0,1 0 0,0 0 0,2 0 0,-2 1 0,1 1 0,0-1 0,0 2 0,-1-1 0,1 0 0,0 1 0,2-2 0,0 3 0,-2-3 0,0 3 0,-3-2 0,0 1 0,0 1 0,1 0 0,-1 0 0,0 0 0,0 0 0,0-2 0,-1 3 0,0-4 0,0 4 0,-1-2 0,1 0 0,0 0 0,1 1 0,0-1 0,0 2 0,1-3 0,-1 2 0,0-1 0,0 1 0,0 0 0,0 0 0,1 0 0,1 2 0,3 0 0,2 1 0,2 0 0,1 2 0,-1-2 0,2 1 0,-2 0 0,-1-3 0,-1 3 0,0-2 0,1 2 0,0-1 0,0 1 0,1-2 0,-2 2 0,0-3 0,1 3 0,1-2 0,1 0 0,-1-1 0,-2 0 0,0 0 0,-1-1 0,2 1 0,1 0 0,-1-1 0,0 1 0,-2-2 0,-1 0 0,-2-1 0,2 3 0,-5-3 0,5 2 0,-4-2 0,1 1 0,1-1 0,-2 2 0,1-2 0,-2 0 0,0 2 0,3-2 0,-2 1 0,1 0 0,-2-2 0,0 0 0,1 1 0,-1-1 0,0 0 0,0 1 0,3 1 0,-2-1 0,4 2 0,-2-4 0,3 2 0,0 0 0,0 0 0,0 0 0,1 1 0,-2-2 0,-2 1 0,-1 0 0,-1-2 0,1 4 0,-1-4 0,1 2 0,-2-2 0,0 2 0,1-2 0,-1 2 0,0-2 0,0 1 0,-2 0 0,2 2 0,-2-2 0,3 2 0,-1-2 0,0 1 0,0-1 0,0 0 0,0 2 0,3-1 0,0 0 0,2 1 0,1-2 0,1 1 0,-1 0 0,0-1 0,-2 2 0,-3-1 0,3 0 0,-3 0 0,1 0 0,-1-1 0,-1 2 0,-1-3 0,0 2 0,0 0 0,-3-2 0,1 3 0,-3-2 0,-1 0 0,0-1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07T21:26:13.858"/>
    </inkml:context>
    <inkml:brush xml:id="br0">
      <inkml:brushProperty name="width" value="0.1" units="cm"/>
      <inkml:brushProperty name="height" value="0.1" units="cm"/>
      <inkml:brushProperty name="color" value="#ABEDFF"/>
    </inkml:brush>
  </inkml:definitions>
  <inkml:trace contextRef="#ctx0" brushRef="#br0">71 214 24575,'20'0'0,"4"3"0,6 4 0,2 3 0,-3 5 0,-1-4 0,-4 0 0,-1-1 0,-5 0 0,-2-1 0,-2-3 0,-3 1 0,-1-3 0,1 0 0,-3 0 0,3 0 0,-3 0 0,0-1 0,0 1 0,1 0 0,1 2 0,-1-2 0,3 4 0,-1-1 0,1 1 0,0-1 0,-2 0 0,2 0 0,-2 4 0,-1-2 0,0 1 0,-3-1 0,-2-1 0,-2-1 0,-2-2 0,-1-2 0,-1-2 0,-5-1 0,-2 0 0,-5 0 0,0-2 0,-6-2 0,2-3 0,-3-1 0,-1-1 0,2 1 0,-1-1 0,3 0 0,1 1 0,3 0 0,-1 2 0,4 0 0,-1 0 0,0 0 0,2-1 0,0 2 0,2-1 0,-1 0 0,-1 1 0,0-3 0,-3 3 0,0-3 0,-1 2 0,-2-2 0,2 2 0,-2-2 0,0 3 0,-1-4 0,-2 4 0,3-3 0,1 2 0,4 1 0,2 0 0,2 3 0,1-2 0,1 1 0,0 1 0,2 1 0,10 0 0,1 1 0,9 0 0,-2 0 0,2 0 0,4 0 0,5 0 0,2 0 0,3 2 0,-1 2 0,0-1 0,2 3 0,-2-2 0,-4 1 0,-4-1 0,-3-1 0,0 1 0,0-1 0,-1 2 0,-1-1 0,1 1 0,-1-1 0,4 0 0,2 0 0,1 0 0,2 1 0,-1-3 0,1 3 0,-1-5 0,1 2 0,2-2 0,-1 0 0,2 0 0,-5 0 0,0 0 0,-6 0 0,1 0 0,-2 0 0,4 0 0,-4 0 0,4 0 0,-7 0 0,-1 2 0,-6-2 0,-4 3 0,0-2 0,-3 1 0,-9 1 0,-5-1 0,-13 3 0,0-2 0,-3 2 0,4-3 0,-1 3 0,3-5 0,0 3 0,3-3 0,1 0 0,4 0 0,-5 0 0,3 0 0,-3 0 0,2 0 0,2 0 0,1 0 0,4 0 0,-2-2 0,3 0 0,-3-4 0,-10-3 0,9 1 0,-10-1 0,13 3 0,-2-3 0,3-1 0,1-1 0,0-1 0,3-2 0,3-1 0,2 0 0,1 0 0,1 1 0,0 4 0,7 1 0,5 2 0,11 1 0,3-1 0,4-3 0,-2 5 0,-3-2 0,-3 6 0,-3-1 0,0 2 0,0 0 0,-3 0 0,2 0 0,-3 0 0,1 0 0,2 0 0,1 0 0,1 0 0,2 0 0,1 0 0,2 0 0,3 4 0,2-2 0,1 3 0,-3-4 0,-4 0 0,-8 0 0,-4-1 0,-7 0 0,-3 0 0,-13 3 0,-8 2 0,-10 1 0,-2 3 0,1-2 0,-1 0 0,-1 0 0,-2 0 0,-4 0 0,4 3 0,-2-3 0,7 1 0,-2-3 0,4 1 0,0-2 0,7 0 0,5-1 0,8-2 0,5 0 0,9-1 0,6 0 0,8 0 0,13 0 0,-11 0 0,18-4 0,-16-1 0,11-5 0,-1 2 0,1-5 0,7 3 0,5-5 0,1 3 0,2 0 0,-7 1 0,-2-3 0,-7 3 0,-7 0 0,-5 4 0,-6 1 0,-1 1 0,-2-2 0,-1 3 0,0-3 0,-1 3 0,1-2 0,1-2 0,3 0 0,2 0 0,-3 0 0,3 1 0,-5-1 0,2 3 0,-3 0 0,-1 2 0,-2 2 0,-2-2 0,0 2 0,1 0 0,-1 1 0,0 0 0,0 0 0,-1 0 0,-1 0 0,-1 0 0,-2 0 0,0 0 0,-2 2 0,0 3 0,0 0 0,-1 2 0,0 0 0,0-2 0,0 2 0,0-3 0,0 0 0,0-1 0,0 0 0,-2 0 0,0 0 0,-2 0 0,0 1 0,-1 1 0,1-1 0,-2 2 0,3-3 0,0 0 0,12 1 0,1 1 0,25 14 0,-9-6 0,14 10 0,-14-11 0,2 1 0,-6-3 0,-2-2 0,-3 0 0,-1-2 0,-2 2 0,0-3 0,-1 3 0,-2-3 0,0 3 0,-3-1 0,0-1 0,0 1 0,0-4 0,-1 1 0,-3-3 0,-1 0 0,-2-1 0,-12 0 0,5 0 0,-13 0 0,1-2 0,-22-5 0,-26-4 0,-13-3 0,-13 0 0,13 3 0,12 2 0,13 6 0,18 2 0,4 1 0,9 0 0,-2 0 0,2 2 0,-6 4 0,-1 5 0,-8 8 0,-3 4 0,0 2 0,6-6 0,9-2 0,7-6 0,9-1 0,2-3 0,5-1 0,3-4 0,9-1 0,5-1 0,11 0 0,5 0 0,12 0 0,0 0 0,16 0 0,-4 0 0,6 0 0,-3 0 0,1 0 0,1 0 0,0-2 0,-5-1 0,-6-2 0,-7-1 0,-11 0 0,-7 2 0,-7 1 0,-6 2 0,-2 1 0,-4 0 0,-5-2 0,-5 2 0,-11-4 0,-18 1 0,-7 0 0,-9 0 0,8 3 0,7 0 0,9 0 0,6 0 0,2 0 0,-3 0 0,-3 0 0,-3 0 0,-8 0 0,0-3 0,0 0 0,8-2 0,9 2 0,9 0 0,6 1 0,3-1 0,1 0 0,0-1 0,2 0 0,4-2 0,9-6 0,9-4 0,2-5 0,4 1 0,-7 3 0,2 5 0,-6 4 0,-3 6 0,-4 1 0,-3 1 0,-2 0 0,-2 0 0,-2 0 0,-1 0 0,1 0 0,1 0 0,0 0 0,2 0 0,-1 0 0,2 0 0,0 0 0,6 1 0,1 3 0,8-1 0,2 4 0,3 1 0,-1-1 0,-2 2 0,0-1 0,-4-1 0,4 2 0,-1-1 0,-1 2 0,3-1 0,-2-1 0,3 1 0,0-2 0,-2 1 0,-2-3 0,-4 1 0,-2-2 0,-2 0 0,0 0 0,-1-2 0,1 3 0,1-3 0,-3 2 0,0 0 0,-1-2 0,-1 2 0,4-2 0,-1 2 0,-2 0 0,0-1 0,-5-1 0,-2 0 0,-12-3 0,0-2 0,-28-10 0,13 2 0,-32-15 0,17 10 0,-9-4 0,11 6 0,9 5 0,6 2 0,3-1 0,0 2 0,0-3 0,-3-1 0,2 1 0,0 1 0,2 2 0,1 1 0,2 1 0,0 0 0,-1 0 0,1 1 0,0 0 0,0 0 0,1 0 0,-2-2 0,1 1 0,-5-1 0,3 1 0,-3-1 0,-1 1 0,-1 1 0,-2-1 0,-3 3 0,0 0 0,-2 1 0,5 0 0,1 0 0,5 0 0,1 0 0,2 0 0,0 1 0,0 1 0,2 1 0,-1 1 0,1 0 0,0-3 0,2 2 0,2-2 0,2 1 0,2-2 0,3 0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07T21:26:24.241"/>
    </inkml:context>
    <inkml:brush xml:id="br0">
      <inkml:brushProperty name="width" value="0.1" units="cm"/>
      <inkml:brushProperty name="height" value="0.1" units="cm"/>
      <inkml:brushProperty name="color" value="#ABEDFF"/>
    </inkml:brush>
  </inkml:definitions>
  <inkml:trace contextRef="#ctx0" brushRef="#br0">1 0 24575,'13'0'0,"1"0"0,-1 0 0,1 0 0,1 0 0,0 0 0,-1 0 0,-1 0 0,0 0 0,0 0 0,-2 0 0,-1 0 0,1 0 0,-2 0 0,2 0 0,0 0 0,2 0 0,-2 2 0,3-2 0,0 3 0,1-3 0,0 2 0,-3 0 0,3-2 0,-1 2 0,5-2 0,-1 1 0,2 0 0,0 2 0,-5-2 0,0 1 0,-3 1 0,0 0 0,1-1 0,-1 1 0,1-1 0,-2 2 0,1 0 0,-1-1 0,0 1 0,0 0 0,0 0 0,1 0 0,-1 0 0,2 2 0,-1-2 0,1 2 0,-2-2 0,-1 0 0,-1 0 0,-1-1 0,0 2 0,0-2 0,-1 2 0,0-1 0,0 2 0,0 0 0,0 1 0,0 0 0,0 3 0,0 0 0,0 4 0,-2-2 0,0-1 0,-2 0 0,-1-1 0,0-1 0,1 0 0,-2-2 0,1 0 0,-2 0 0,0-1 0,0 3 0,0 1 0,0 1 0,0 0 0,0 0 0,0-2 0,-7 2 0,0-3 0,-6 1 0,2-5 0,-1-1 0,0-3 0,1 0 0,-3 0 0,2 0 0,-4 0 0,-2 0 0,-5 0 0,-3 0 0,-1-2 0,-3-3 0,5-3 0,-5-3 0,8-4 0,-4-4 0,2-10 0,-4-7 0,0-10 0,1 1 0,7 6 0,5 11 0,7 9 0,3 8 0,3 5 0,2 2 0,3 3 0,2 1 0,1 0 0,8 2 0,-5-2 0,9 3 0,-6-2 0,3 2 0,-1-1 0,0 1 0,1 1 0,-3 1 0,-1 1 0,1-1 0,-3 1 0,3-2 0,-1 1 0,0-1 0,-3 1 0,1-1 0,-2 1 0,-1-2 0,0 1 0,-2-3 0,2 3 0,-1-3 0,1 3 0,-1-1 0,0 1 0,1 0 0,0 0 0,1 0 0,0 0 0,0 1 0,0 1 0,2-2 0,-2 2 0,2-1 0,-1 1 0,0-1 0,1 1 0,-1-1 0,0 1 0,0-2 0,0 2 0,-2-2 0,3 1 0,-1-1 0,2 1 0,-2-2 0,1 3 0,0-2 0,-1 0 0,1-2 0,1 2 0,1-1 0,2 0 0,-1 1 0,1-2 0,-2 2 0,1-2 0,0 2 0,0-1 0,1 1 0,-1-1 0,0 1 0,-2-1 0,-1-1 0,0 2 0,0-2 0,1 1 0,2-1 0,1 1 0,-1-1 0,0 1 0,-2 0 0,1-1 0,-2 1 0,2 0 0,-1-2 0,1 2 0,3-2 0,0 2 0,2-2 0,-1 2 0,1 0 0,0-1 0,0 1 0,0 0 0,-2-2 0,0 2 0,-3-1 0,2 0 0,0 2 0,0-2 0,-1 0 0,0 1 0,1-1 0,0 1 0,2-1 0,-1 1 0,1-1 0,1 2 0,-2 0 0,1 0 0,-1 0 0,0-1 0,-1 1 0,0-1 0,-1 0 0,0-1 0,-3 1 0,4-1 0,-3 2 0,5 0 0,-1 0 0,0-1 0,-1 1 0,-1-1 0,-2 0 0,1 0 0,1 1 0,3 3 0,-5-4 0,-1 3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07T20:09:34.840"/>
    </inkml:context>
    <inkml:brush xml:id="br0">
      <inkml:brushProperty name="width" value="0.1" units="cm"/>
      <inkml:brushProperty name="height" value="0.1" units="cm"/>
      <inkml:brushProperty name="color" value="#B46D09"/>
    </inkml:brush>
  </inkml:definitions>
  <inkml:trace contextRef="#ctx0" brushRef="#br0">1508 119 24575,'-18'0'0,"-2"0"0,-9 0 0,3 5 0,-1 0 0,8 2 0,2 0 0,2-5 0,3 4 0,-2-2 0,3 3 0,-4 0 0,-4 1 0,3-1 0,-2 0 0,3 0 0,0 2 0,-4-1 0,-1 2 0,-3 1 0,-1-4 0,4 2 0,-3-3 0,-3 5 0,-10 0 0,-5 5 0,-10-3 0,1 3 0,-1-4 0,3 0 0,3-3 0,5 1 0,1 1 0,5-2 0,4 3 0,-2-3 0,1 0 0,-2 0 0,-6 0 0,0 0 0,-3 0 0,0 0 0,5 0 0,-2 0 0,5-1 0,9-2 0,-2 0 0,10-3 0,-9 3 0,2 1 0,-5 2 0,2 1 0,9-3 0,3-3 0,10-1 0,5-3 0,9 0 0,-1 0 0,5 0 0,-6 0 0,1 0 0,2 0 0,2 0 0,3-2 0,-1 0 0,1 0 0,-2 1 0,0 1 0,0 0 0,3 0 0,5-4 0,-2 4 0,-1-4 0,-6 1 0,2 2 0,1-5 0,8 1 0,-2 1 0,2-3 0,-9 6 0,-5-2 0,1 3 0,-5 0 0,5 0 0,1 0 0,7-3 0,-2 2 0,6-1 0,-6-3 0,3 4 0,-4-5 0,0 5 0,3-5 0,3 5 0,-1-5 0,2 5 0,-5-5 0,0 3 0,1-2 0,-2-1 0,7 2 0,-7-3 0,2 2 0,-3-1 0,3 1 0,0 0 0,3-3 0,1 2 0,-1-3 0,3 1 0,-1-1 0,6 0 0,-1-2 0,3 0 0,-3-1 0,-3 3 0,-2-1 0,0 1 0,-5 0 0,5-2 0,-3 3 0,4-3 0,0 3 0,-5-1 0,0 1 0,-4 1 0,3-1 0,-2 0 0,3 1 0,-5 1 0,1-1 0,0 2 0,-1-2 0,1-1 0,0 1 0,-1 0 0,0 2 0,-5 0 0,1 2 0,-2-3 0,4-1 0,2-2 0,4-1 0,-2-3 0,2 4 0,-3-1 0,-3 2 0,0 2 0,-3 0 0,4 1 0,-3-2 0,4-2 0,-4 1 0,-1 1 0,1 3 0,-5-2 0,3 1 0,-1 0 0,0 0 0,0 1 0,-2 1 0,-3 1 0,-11 4 0,3 2 0,-11 4 0,4 4 0,3-4 0,-6 6 0,7-7 0,-1 3 0,2-3 0,1-1 0,-1-1 0,4-3 0,4 0 0,3-2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07T21:25:57.022"/>
    </inkml:context>
    <inkml:brush xml:id="br0">
      <inkml:brushProperty name="width" value="0.1" units="cm"/>
      <inkml:brushProperty name="height" value="0.1" units="cm"/>
      <inkml:brushProperty name="color" value="#ABEDFF"/>
    </inkml:brush>
  </inkml:definitions>
  <inkml:trace contextRef="#ctx0" brushRef="#br0">1 0 24575,'23'0'0,"-3"0"0,-2 0 0,-3 0 0,6 2 0,-10-1 0,9 1 0,-12-2 0,6 0 0,-3 0 0,-1 1 0,0 0 0,1 1 0,0 0 0,3-2 0,-3 4 0,2-4 0,-2 4 0,1-3 0,-1 2 0,1-1 0,0 1 0,-1 0 0,2-1 0,0 1 0,2 0 0,2 0 0,-2-1 0,1 2 0,-2-2 0,0 0 0,0 1 0,0-1 0,-1 1 0,1 0 0,2 2 0,1-1 0,1 1 0,-1 0 0,-2 0 0,0 0 0,-1 0 0,-2-1 0,1 0 0,-2 0 0,1-2 0,0 2 0,-1-2 0,0 3 0,1-2 0,-2 1 0,3 0 0,1-1 0,0 2 0,0-2 0,-3 0 0,-1 0 0,1 1 0,-2 0 0,1-2 0,-2 2 0,1-1 0,-1 1 0,0-1 0,0 1 0,0-1 0,1 1 0,-1 0 0,0 0 0,0 0 0,0 0 0,0 1 0,1-1 0,-2 1 0,0-1 0,0 1 0,-2-1 0,2 0 0,-2 0 0,0 0 0,-1-1 0,1-1 0,-1 2 0,0-2 0,-1 0 0,1 1 0,0 0 0,1 0 0,1 1 0,-1-1 0,0 2 0,0-2 0,1 1 0,-2-1 0,4 1 0,-4-1 0,3 2 0,0-2 0,0 3 0,1-2 0,-1 2 0,0-2 0,2 0 0,-1 2 0,0-2 0,0 2 0,0-2 0,0 0 0,1 1 0,-1-2 0,0 1 0,0-1 0,0 1 0,0-2 0,1 2 0,-1-2 0,3 2 0,0-1 0,3 0 0,2 0 0,1-1 0,2 1 0,-2 1 0,-4-3 0,-3 0 0,-5-1 0,-3 0 0,-3 0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07T21:25:59.724"/>
    </inkml:context>
    <inkml:brush xml:id="br0">
      <inkml:brushProperty name="width" value="0.1" units="cm"/>
      <inkml:brushProperty name="height" value="0.1" units="cm"/>
      <inkml:brushProperty name="color" value="#ABEDFF"/>
    </inkml:brush>
  </inkml:definitions>
  <inkml:trace contextRef="#ctx0" brushRef="#br0">0 0 24575,'14'0'0,"2"2"0,-1 2 0,1 1 0,-4 1 0,1 0 0,-2 0 0,0 1 0,-1-1 0,1-1 0,-3 2 0,5-2 0,-2 3 0,2-1 0,0 0 0,1 1 0,-1-1 0,1 2 0,-1-1 0,0 0 0,0 0 0,1-1 0,-1 1 0,0 0 0,1-1 0,-1 1 0,0-1 0,-2 1 0,2-1 0,-4-1 0,3 3 0,-3-3 0,2 1 0,-3 1 0,0-3 0,0 2 0,0 0 0,1-1 0,-1 0 0,0-2 0,-2-1 0,0 1 0,0 0 0,-1 0 0,2-1 0,-2 1 0,2-1 0,-2 0 0,0 1 0,2-2 0,-2 5 0,2-5 0,0 4 0,-1-3 0,2 2 0,-2-1 0,2 0 0,-2-1 0,2 1 0,-1-2 0,0 3 0,0-3 0,0 2 0,0-3 0,-1 3 0,2-3 0,-2 2 0,1 0 0,0-2 0,0 2 0,1-2 0,-1 2 0,0-3 0,0 2 0,1-1 0,0 0 0,1 0 0,2 2 0,0-3 0,2 2 0,1-2 0,0 2 0,4-2 0,-1 2 0,2-2 0,2 0 0,-1 0 0,1 0 0,1 0 0,2 0 0,7 0 0,2-4 0,5 0 0,-4-5 0,5-1 0,5-3 0,-20 6 0,1 0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07T21:26:28.343"/>
    </inkml:context>
    <inkml:brush xml:id="br0">
      <inkml:brushProperty name="width" value="0.1" units="cm"/>
      <inkml:brushProperty name="height" value="0.1" units="cm"/>
      <inkml:brushProperty name="color" value="#ABEDFF"/>
    </inkml:brush>
  </inkml:definitions>
  <inkml:trace contextRef="#ctx0" brushRef="#br0">721 0 24575,'19'0'0,"0"0"0,-4 0 0,0 0 0,0 0 0,-1 0 0,0 0 0,1 1 0,-3 0 0,1 0 0,-3 0 0,0 0 0,-2 0 0,2 0 0,-3-1 0,2 2 0,-2-2 0,2 3 0,0-2 0,3 2 0,-1-2 0,2 2 0,0 0 0,0-1 0,-1 1 0,0-1 0,-1 0 0,1 1 0,0-3 0,-1 3 0,1-2 0,-1 2 0,0-3 0,0 3 0,0-2 0,0 1 0,0-1 0,0 0 0,1 0 0,-3 1 0,2-2 0,-2 2 0,2-1 0,0 0 0,2 2 0,-2-3 0,2 2 0,-1-2 0,1 1 0,-1 0 0,1 2 0,-1-2 0,1 0 0,-1 0 0,1 0 0,-1 0 0,-1 1 0,-1-1 0,1 2 0,-2-3 0,2 2 0,-1-1 0,-1 0 0,2 1 0,-3-1 0,3 2 0,-2-3 0,0 3 0,0-3 0,-1 2 0,2-1 0,-2 1 0,5 0 0,-3 0 0,5-1 0,-1 0 0,1 0 0,4-1 0,-2 0 0,1 2 0,-2-2 0,0 2 0,-2-1 0,1 0 0,-3 0 0,0 0 0,-2 0 0,0 0 0,-1 1 0,1-1 0,-2 1 0,2-1 0,-1 1 0,1 0 0,0 1 0,0-1 0,1 1 0,-1 0 0,1-1 0,-1 2 0,3-1 0,-1 1 0,1-1 0,0 2 0,-1-2 0,-1 2 0,1-1 0,-1-1 0,-1 0 0,0 1 0,-2 0 0,0-1 0,-1 1 0,0 0 0,0 0 0,-2 1 0,0-1 0,-1 1 0,-1 0 0,1-1 0,-2 2 0,0-1 0,1 3 0,-2 2 0,1 2 0,-1 5 0,0 1 0,-1 5 0,0 1 0,0 1 0,0-4 0,-6-5 0,-4-4 0,-13-2 0,-23-3 0,-32 2 0,24-5 0,-5 0 0,-11 0 0,-1 0 0,5-1 0,-1-1 0,-5 0 0,0-1 0,8-1 0,2 0 0,-1 0 0,0 0 0,-4 0 0,0 0 0,-2 0 0,0 0 0,2 0 0,-1 0 0,-4 0 0,1 0 0,5 0 0,2 0 0,4 0 0,0 0 0,-2-1 0,2-1 0,7-1 0,4 0 0,-11-1 0,21-2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07T21:26:31.058"/>
    </inkml:context>
    <inkml:brush xml:id="br0">
      <inkml:brushProperty name="width" value="0.1" units="cm"/>
      <inkml:brushProperty name="height" value="0.1" units="cm"/>
      <inkml:brushProperty name="color" value="#ABEDFF"/>
    </inkml:brush>
  </inkml:definitions>
  <inkml:trace contextRef="#ctx0" brushRef="#br0">1 0 24575,'19'0'0,"-3"4"0,-1-2 0,1 5 0,-1-3 0,-1 2 0,-3-1 0,-4 0 0,2-1 0,-2 0 0,0 1 0,0-1 0,-1 2 0,1-2 0,0 1 0,0 0 0,0-1 0,0 1 0,-2-1 0,2 0 0,-2 1 0,2-1 0,0 0 0,0 1 0,0-1 0,-1 1 0,1 0 0,1-1 0,0 3 0,2-2 0,-1 0 0,-1 0 0,1-1 0,-1 2 0,1-2 0,-1 2 0,0-2 0,2 1 0,-2 0 0,0 0 0,1 0 0,0-1 0,1 1 0,0 0 0,-2 0 0,1 0 0,0-2 0,-2 2 0,4-1 0,-2 1 0,2-1 0,0 0 0,2 1 0,-1 0 0,3 0 0,-1 0 0,2-1 0,0 0 0,-1 1 0,-1-1 0,1 0 0,-2 0 0,-1 0 0,1 0 0,-3 0 0,1-2 0,-1 1 0,-1-2 0,2 2 0,-2-2 0,2 2 0,0-1 0,1-1 0,-1 2 0,1-2 0,2 2 0,4-1 0,-2 2 0,2 0 0,-4-1 0,0 0 0,-2-1 0,1 0 0,0 2 0,3-2 0,0 0 0,3-2 0,1 0 0,3 0 0,5 0 0,6 0 0,10 0 0,6-3 0,4-4 0,-7-5 0,-20 4 0,-10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07T20:00:24.829"/>
    </inkml:context>
    <inkml:brush xml:id="br0">
      <inkml:brushProperty name="width" value="0.1" units="cm"/>
      <inkml:brushProperty name="height" value="0.1" units="cm"/>
      <inkml:brushProperty name="color" value="#B46D09"/>
    </inkml:brush>
  </inkml:definitions>
  <inkml:trace contextRef="#ctx0" brushRef="#br0">1 0 24575,'13'22'0,"-2"-6"0,3 6 0,0-7 0,-2 1 0,1 1 0,-1-1 0,1 4 0,-1-1 0,6 1 0,-7-1 0,7 1 0,-2 5 0,4-4 0,0 4 0,0-6 0,-1 1 0,1-1 0,-5 1 0,3-1 0,-2 1 0,4 0 0,0 5 0,5-2 0,-1 8 0,8-2 0,-3 4 0,5 5 0,-1-3 0,2 8 0,3-8 0,-2 9 0,8 3 0,-7 1 0,17 17 0,-1-4 0,13 10 0,1 0 0,-30-37 0,1-1 0,31 33 0,7-4 0,-4-7 0,5 5 0,1-7 0,0 7 0,-35-31 0,1 0 0,37 25 0,-31-20 0,2 1 0,0-5 0,1 0 0,9 6 0,2-1 0,4 1 0,2-2 0,4 0 0,0 1 0,3 2 0,1 0 0,0-4 0,1 1 0,-1 4 0,1 0 0,0-6 0,0 1 0,9 6 0,2 1 0,-1-6 0,3-1 0,-23-7 0,2 0 0,0-1-286,-2-1 0,1-2 0,1 1 286,9 2 0,3-1 0,-2 0 0,-5-4 0,0-1 0,2 1 0,14 5 0,5 0 0,-3-1 0,-9-5 0,-2-2 0,1 0 0,2 2 0,0 1 0,3-1 0,-15-4 0,2 0 0,-1-1 0,0-1 0,14 1 0,-1-2 0,1 2 0,-16-2 0,1 0 0,1 1 0,0-2 0,2 0 0,2-2 0,-2 1 0,-3-1 0,6 3 0,-3 0 0,1 0 0,12 0 0,3-1 0,-2 0 0,-6 0 0,-1 0 0,-2-1 0,-10-2 0,-2 0 0,2-1 0,12 2 0,4-1 0,-4-1 0,-12-2 0,-3-2 0,1 0-64,1 0 0,0 0 1,-2 0 63,30 1 0,-3 0 0,-11-3 0,-2 0 0,-5 2 0,0 0 0,-5-2 0,0-2 0,-6 1 0,-1 0 0,-9 0 0,-2 0 0,32 0 849,-18 0-849,-21 0 200,-11 0-200,-11 0 0,-10 0 0,-7 4 0,-4-3 0,-9 2 0,1-3 0,-42 9 0,32-6 0,-27 5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07T20:09:34.840"/>
    </inkml:context>
    <inkml:brush xml:id="br0">
      <inkml:brushProperty name="width" value="0.1" units="cm"/>
      <inkml:brushProperty name="height" value="0.1" units="cm"/>
      <inkml:brushProperty name="color" value="#B46D09"/>
    </inkml:brush>
  </inkml:definitions>
  <inkml:trace contextRef="#ctx0" brushRef="#br0">1508 119 24575,'-18'0'0,"-2"0"0,-9 0 0,3 5 0,-1 0 0,8 2 0,2 0 0,2-5 0,3 4 0,-2-2 0,3 3 0,-4 0 0,-4 1 0,3-1 0,-2 0 0,3 0 0,0 2 0,-4-1 0,-1 2 0,-3 1 0,-1-4 0,4 2 0,-3-3 0,-3 5 0,-10 0 0,-5 5 0,-10-3 0,1 3 0,-1-4 0,3 0 0,3-3 0,5 1 0,1 1 0,5-2 0,4 3 0,-2-3 0,1 0 0,-2 0 0,-6 0 0,0 0 0,-3 0 0,0 0 0,5 0 0,-2 0 0,5-1 0,9-2 0,-2 0 0,10-3 0,-9 3 0,2 1 0,-5 2 0,2 1 0,9-3 0,3-3 0,10-1 0,5-3 0,9 0 0,-1 0 0,5 0 0,-6 0 0,1 0 0,2 0 0,2 0 0,3-2 0,-1 0 0,1 0 0,-2 1 0,0 1 0,0 0 0,3 0 0,5-4 0,-2 4 0,-1-4 0,-6 1 0,2 2 0,1-5 0,8 1 0,-2 1 0,2-3 0,-9 6 0,-5-2 0,1 3 0,-5 0 0,5 0 0,1 0 0,7-3 0,-2 2 0,6-1 0,-6-3 0,3 4 0,-4-5 0,0 5 0,3-5 0,3 5 0,-1-5 0,2 5 0,-5-5 0,0 3 0,1-2 0,-2-1 0,7 2 0,-7-3 0,2 2 0,-3-1 0,3 1 0,0 0 0,3-3 0,1 2 0,-1-3 0,3 1 0,-1-1 0,6 0 0,-1-2 0,3 0 0,-3-1 0,-3 3 0,-2-1 0,0 1 0,-5 0 0,5-2 0,-3 3 0,4-3 0,0 3 0,-5-1 0,0 1 0,-4 1 0,3-1 0,-2 0 0,3 1 0,-5 1 0,1-1 0,0 2 0,-1-2 0,1-1 0,0 1 0,-1 0 0,0 2 0,-5 0 0,1 2 0,-2-3 0,4-1 0,2-2 0,4-1 0,-2-3 0,2 4 0,-3-1 0,-3 2 0,0 2 0,-3 0 0,4 1 0,-3-2 0,4-2 0,-4 1 0,-1 1 0,1 3 0,-5-2 0,3 1 0,-1 0 0,0 0 0,0 1 0,-2 1 0,-3 1 0,-11 4 0,3 2 0,-11 4 0,4 4 0,3-4 0,-6 6 0,7-7 0,-1 3 0,2-3 0,1-1 0,-1-1 0,4-3 0,4 0 0,3-2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07T20:00:24.829"/>
    </inkml:context>
    <inkml:brush xml:id="br0">
      <inkml:brushProperty name="width" value="0.1" units="cm"/>
      <inkml:brushProperty name="height" value="0.1" units="cm"/>
      <inkml:brushProperty name="color" value="#B46D09"/>
    </inkml:brush>
  </inkml:definitions>
  <inkml:trace contextRef="#ctx0" brushRef="#br0">1 0 24575,'13'22'0,"-2"-6"0,3 6 0,0-7 0,-2 1 0,1 1 0,-1-1 0,1 4 0,-1-1 0,6 1 0,-7-1 0,7 1 0,-2 5 0,4-4 0,0 4 0,0-6 0,-1 1 0,1-1 0,-5 1 0,3-1 0,-2 1 0,4 0 0,0 5 0,5-2 0,-1 8 0,8-2 0,-3 4 0,5 5 0,-1-3 0,2 8 0,3-8 0,-2 9 0,8 3 0,-7 1 0,17 17 0,-1-4 0,13 10 0,1 0 0,-30-37 0,1-1 0,31 33 0,7-4 0,-4-7 0,5 5 0,1-7 0,0 7 0,-35-31 0,1 0 0,37 25 0,-31-20 0,2 1 0,0-5 0,1 0 0,9 6 0,2-1 0,4 1 0,2-2 0,4 0 0,0 1 0,3 2 0,1 0 0,0-4 0,1 1 0,-1 4 0,1 0 0,0-6 0,0 1 0,9 6 0,2 1 0,-1-6 0,3-1 0,-23-7 0,2 0 0,0-1-286,-2-1 0,1-2 0,1 1 286,9 2 0,3-1 0,-2 0 0,-5-4 0,0-1 0,2 1 0,14 5 0,5 0 0,-3-1 0,-9-5 0,-2-2 0,1 0 0,2 2 0,0 1 0,3-1 0,-15-4 0,2 0 0,-1-1 0,0-1 0,14 1 0,-1-2 0,1 2 0,-16-2 0,1 0 0,1 1 0,0-2 0,2 0 0,2-2 0,-2 1 0,-3-1 0,6 3 0,-3 0 0,1 0 0,12 0 0,3-1 0,-2 0 0,-6 0 0,-1 0 0,-2-1 0,-10-2 0,-2 0 0,2-1 0,12 2 0,4-1 0,-4-1 0,-12-2 0,-3-2 0,1 0-64,1 0 0,0 0 1,-2 0 63,30 1 0,-3 0 0,-11-3 0,-2 0 0,-5 2 0,0 0 0,-5-2 0,0-2 0,-6 1 0,-1 0 0,-9 0 0,-2 0 0,32 0 849,-18 0-849,-21 0 200,-11 0-200,-11 0 0,-10 0 0,-7 4 0,-4-3 0,-9 2 0,1-3 0,-42 9 0,32-6 0,-27 5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07T20:09:34.840"/>
    </inkml:context>
    <inkml:brush xml:id="br0">
      <inkml:brushProperty name="width" value="0.1" units="cm"/>
      <inkml:brushProperty name="height" value="0.1" units="cm"/>
      <inkml:brushProperty name="color" value="#B46D09"/>
    </inkml:brush>
  </inkml:definitions>
  <inkml:trace contextRef="#ctx0" brushRef="#br0">1508 119 24575,'-18'0'0,"-2"0"0,-9 0 0,3 5 0,-1 0 0,8 2 0,2 0 0,2-5 0,3 4 0,-2-2 0,3 3 0,-4 0 0,-4 1 0,3-1 0,-2 0 0,3 0 0,0 2 0,-4-1 0,-1 2 0,-3 1 0,-1-4 0,4 2 0,-3-3 0,-3 5 0,-10 0 0,-5 5 0,-10-3 0,1 3 0,-1-4 0,3 0 0,3-3 0,5 1 0,1 1 0,5-2 0,4 3 0,-2-3 0,1 0 0,-2 0 0,-6 0 0,0 0 0,-3 0 0,0 0 0,5 0 0,-2 0 0,5-1 0,9-2 0,-2 0 0,10-3 0,-9 3 0,2 1 0,-5 2 0,2 1 0,9-3 0,3-3 0,10-1 0,5-3 0,9 0 0,-1 0 0,5 0 0,-6 0 0,1 0 0,2 0 0,2 0 0,3-2 0,-1 0 0,1 0 0,-2 1 0,0 1 0,0 0 0,3 0 0,5-4 0,-2 4 0,-1-4 0,-6 1 0,2 2 0,1-5 0,8 1 0,-2 1 0,2-3 0,-9 6 0,-5-2 0,1 3 0,-5 0 0,5 0 0,1 0 0,7-3 0,-2 2 0,6-1 0,-6-3 0,3 4 0,-4-5 0,0 5 0,3-5 0,3 5 0,-1-5 0,2 5 0,-5-5 0,0 3 0,1-2 0,-2-1 0,7 2 0,-7-3 0,2 2 0,-3-1 0,3 1 0,0 0 0,3-3 0,1 2 0,-1-3 0,3 1 0,-1-1 0,6 0 0,-1-2 0,3 0 0,-3-1 0,-3 3 0,-2-1 0,0 1 0,-5 0 0,5-2 0,-3 3 0,4-3 0,0 3 0,-5-1 0,0 1 0,-4 1 0,3-1 0,-2 0 0,3 1 0,-5 1 0,1-1 0,0 2 0,-1-2 0,1-1 0,0 1 0,-1 0 0,0 2 0,-5 0 0,1 2 0,-2-3 0,4-1 0,2-2 0,4-1 0,-2-3 0,2 4 0,-3-1 0,-3 2 0,0 2 0,-3 0 0,4 1 0,-3-2 0,4-2 0,-4 1 0,-1 1 0,1 3 0,-5-2 0,3 1 0,-1 0 0,0 0 0,0 1 0,-2 1 0,-3 1 0,-11 4 0,3 2 0,-11 4 0,4 4 0,3-4 0,-6 6 0,7-7 0,-1 3 0,2-3 0,1-1 0,-1-1 0,4-3 0,4 0 0,3-2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07T20:00:24.829"/>
    </inkml:context>
    <inkml:brush xml:id="br0">
      <inkml:brushProperty name="width" value="0.1" units="cm"/>
      <inkml:brushProperty name="height" value="0.1" units="cm"/>
      <inkml:brushProperty name="color" value="#B46D09"/>
    </inkml:brush>
  </inkml:definitions>
  <inkml:trace contextRef="#ctx0" brushRef="#br0">1 0 24575,'13'22'0,"-2"-6"0,3 6 0,0-7 0,-2 1 0,1 1 0,-1-1 0,1 4 0,-1-1 0,6 1 0,-7-1 0,7 1 0,-2 5 0,4-4 0,0 4 0,0-6 0,-1 1 0,1-1 0,-5 1 0,3-1 0,-2 1 0,4 0 0,0 5 0,5-2 0,-1 8 0,8-2 0,-3 4 0,5 5 0,-1-3 0,2 8 0,3-8 0,-2 9 0,8 3 0,-7 1 0,17 17 0,-1-4 0,13 10 0,1 0 0,-30-37 0,1-1 0,31 33 0,7-4 0,-4-7 0,5 5 0,1-7 0,0 7 0,-35-31 0,1 0 0,37 25 0,-31-20 0,2 1 0,0-5 0,1 0 0,9 6 0,2-1 0,4 1 0,2-2 0,4 0 0,0 1 0,3 2 0,1 0 0,0-4 0,1 1 0,-1 4 0,1 0 0,0-6 0,0 1 0,9 6 0,2 1 0,-1-6 0,3-1 0,-23-7 0,2 0 0,0-1-286,-2-1 0,1-2 0,1 1 286,9 2 0,3-1 0,-2 0 0,-5-4 0,0-1 0,2 1 0,14 5 0,5 0 0,-3-1 0,-9-5 0,-2-2 0,1 0 0,2 2 0,0 1 0,3-1 0,-15-4 0,2 0 0,-1-1 0,0-1 0,14 1 0,-1-2 0,1 2 0,-16-2 0,1 0 0,1 1 0,0-2 0,2 0 0,2-2 0,-2 1 0,-3-1 0,6 3 0,-3 0 0,1 0 0,12 0 0,3-1 0,-2 0 0,-6 0 0,-1 0 0,-2-1 0,-10-2 0,-2 0 0,2-1 0,12 2 0,4-1 0,-4-1 0,-12-2 0,-3-2 0,1 0-64,1 0 0,0 0 1,-2 0 63,30 1 0,-3 0 0,-11-3 0,-2 0 0,-5 2 0,0 0 0,-5-2 0,0-2 0,-6 1 0,-1 0 0,-9 0 0,-2 0 0,32 0 849,-18 0-849,-21 0 200,-11 0-200,-11 0 0,-10 0 0,-7 4 0,-4-3 0,-9 2 0,1-3 0,-42 9 0,32-6 0,-27 5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07T20:09:34.840"/>
    </inkml:context>
    <inkml:brush xml:id="br0">
      <inkml:brushProperty name="width" value="0.1" units="cm"/>
      <inkml:brushProperty name="height" value="0.1" units="cm"/>
      <inkml:brushProperty name="color" value="#B46D09"/>
    </inkml:brush>
  </inkml:definitions>
  <inkml:trace contextRef="#ctx0" brushRef="#br0">1508 119 24575,'-18'0'0,"-2"0"0,-9 0 0,3 5 0,-1 0 0,8 2 0,2 0 0,2-5 0,3 4 0,-2-2 0,3 3 0,-4 0 0,-4 1 0,3-1 0,-2 0 0,3 0 0,0 2 0,-4-1 0,-1 2 0,-3 1 0,-1-4 0,4 2 0,-3-3 0,-3 5 0,-10 0 0,-5 5 0,-10-3 0,1 3 0,-1-4 0,3 0 0,3-3 0,5 1 0,1 1 0,5-2 0,4 3 0,-2-3 0,1 0 0,-2 0 0,-6 0 0,0 0 0,-3 0 0,0 0 0,5 0 0,-2 0 0,5-1 0,9-2 0,-2 0 0,10-3 0,-9 3 0,2 1 0,-5 2 0,2 1 0,9-3 0,3-3 0,10-1 0,5-3 0,9 0 0,-1 0 0,5 0 0,-6 0 0,1 0 0,2 0 0,2 0 0,3-2 0,-1 0 0,1 0 0,-2 1 0,0 1 0,0 0 0,3 0 0,5-4 0,-2 4 0,-1-4 0,-6 1 0,2 2 0,1-5 0,8 1 0,-2 1 0,2-3 0,-9 6 0,-5-2 0,1 3 0,-5 0 0,5 0 0,1 0 0,7-3 0,-2 2 0,6-1 0,-6-3 0,3 4 0,-4-5 0,0 5 0,3-5 0,3 5 0,-1-5 0,2 5 0,-5-5 0,0 3 0,1-2 0,-2-1 0,7 2 0,-7-3 0,2 2 0,-3-1 0,3 1 0,0 0 0,3-3 0,1 2 0,-1-3 0,3 1 0,-1-1 0,6 0 0,-1-2 0,3 0 0,-3-1 0,-3 3 0,-2-1 0,0 1 0,-5 0 0,5-2 0,-3 3 0,4-3 0,0 3 0,-5-1 0,0 1 0,-4 1 0,3-1 0,-2 0 0,3 1 0,-5 1 0,1-1 0,0 2 0,-1-2 0,1-1 0,0 1 0,-1 0 0,0 2 0,-5 0 0,1 2 0,-2-3 0,4-1 0,2-2 0,4-1 0,-2-3 0,2 4 0,-3-1 0,-3 2 0,0 2 0,-3 0 0,4 1 0,-3-2 0,4-2 0,-4 1 0,-1 1 0,1 3 0,-5-2 0,3 1 0,-1 0 0,0 0 0,0 1 0,-2 1 0,-3 1 0,-11 4 0,3 2 0,-11 4 0,4 4 0,3-4 0,-6 6 0,7-7 0,-1 3 0,2-3 0,1-1 0,-1-1 0,4-3 0,4 0 0,3-2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07T20:00:24.829"/>
    </inkml:context>
    <inkml:brush xml:id="br0">
      <inkml:brushProperty name="width" value="0.1" units="cm"/>
      <inkml:brushProperty name="height" value="0.1" units="cm"/>
      <inkml:brushProperty name="color" value="#B46D09"/>
    </inkml:brush>
  </inkml:definitions>
  <inkml:trace contextRef="#ctx0" brushRef="#br0">1 0 24575,'13'22'0,"-2"-6"0,3 6 0,0-7 0,-2 1 0,1 1 0,-1-1 0,1 4 0,-1-1 0,6 1 0,-7-1 0,7 1 0,-2 5 0,4-4 0,0 4 0,0-6 0,-1 1 0,1-1 0,-5 1 0,3-1 0,-2 1 0,4 0 0,0 5 0,5-2 0,-1 8 0,8-2 0,-3 4 0,5 5 0,-1-3 0,2 8 0,3-8 0,-2 9 0,8 3 0,-7 1 0,17 17 0,-1-4 0,13 10 0,1 0 0,-30-37 0,1-1 0,31 33 0,7-4 0,-4-7 0,5 5 0,1-7 0,0 7 0,-35-31 0,1 0 0,37 25 0,-31-20 0,2 1 0,0-5 0,1 0 0,9 6 0,2-1 0,4 1 0,2-2 0,4 0 0,0 1 0,3 2 0,1 0 0,0-4 0,1 1 0,-1 4 0,1 0 0,0-6 0,0 1 0,9 6 0,2 1 0,-1-6 0,3-1 0,-23-7 0,2 0 0,0-1-286,-2-1 0,1-2 0,1 1 286,9 2 0,3-1 0,-2 0 0,-5-4 0,0-1 0,2 1 0,14 5 0,5 0 0,-3-1 0,-9-5 0,-2-2 0,1 0 0,2 2 0,0 1 0,3-1 0,-15-4 0,2 0 0,-1-1 0,0-1 0,14 1 0,-1-2 0,1 2 0,-16-2 0,1 0 0,1 1 0,0-2 0,2 0 0,2-2 0,-2 1 0,-3-1 0,6 3 0,-3 0 0,1 0 0,12 0 0,3-1 0,-2 0 0,-6 0 0,-1 0 0,-2-1 0,-10-2 0,-2 0 0,2-1 0,12 2 0,4-1 0,-4-1 0,-12-2 0,-3-2 0,1 0-64,1 0 0,0 0 1,-2 0 63,30 1 0,-3 0 0,-11-3 0,-2 0 0,-5 2 0,0 0 0,-5-2 0,0-2 0,-6 1 0,-1 0 0,-9 0 0,-2 0 0,32 0 849,-18 0-849,-21 0 200,-11 0-200,-11 0 0,-10 0 0,-7 4 0,-4-3 0,-9 2 0,1-3 0,-42 9 0,32-6 0,-27 5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B4B729-06DE-8647-A72F-CE250072DE71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FCBC31-99B0-1F40-8403-3AA4D4C55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4324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FCBC31-99B0-1F40-8403-3AA4D4C551D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0497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FCBC31-99B0-1F40-8403-3AA4D4C551D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7895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FCBC31-99B0-1F40-8403-3AA4D4C551D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6771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FCBC31-99B0-1F40-8403-3AA4D4C551D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7551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FCBC31-99B0-1F40-8403-3AA4D4C551D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5370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FCBC31-99B0-1F40-8403-3AA4D4C551D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3865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FCBC31-99B0-1F40-8403-3AA4D4C551D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1626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FCBC31-99B0-1F40-8403-3AA4D4C551D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9198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FCBC31-99B0-1F40-8403-3AA4D4C551D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319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5923F103-BC34-4FE4-A40E-EDDEECFDA5D0}" type="datetimeFigureOut">
              <a:rPr lang="en-US" smtClean="0"/>
              <a:pPr/>
              <a:t>4/14/2023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99021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451C3-0FF4-47C4-B829-773ADF60F88C}" type="datetimeFigureOut">
              <a:rPr lang="en-US" smtClean="0"/>
              <a:t>4/14/2023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9616306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2BE451C3-0FF4-47C4-B829-773ADF60F88C}" type="datetimeFigureOut">
              <a:rPr lang="en-US" smtClean="0"/>
              <a:t>4/14/2023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6849702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2BE451C3-0FF4-47C4-B829-773ADF60F88C}" type="datetimeFigureOut">
              <a:rPr lang="en-US" smtClean="0"/>
              <a:t>4/14/2023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55022465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2BE451C3-0FF4-47C4-B829-773ADF60F88C}" type="datetimeFigureOut">
              <a:rPr lang="en-US" smtClean="0"/>
              <a:t>4/14/2023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3347299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451C3-0FF4-47C4-B829-773ADF60F88C}" type="datetimeFigureOut">
              <a:rPr lang="en-US" smtClean="0"/>
              <a:t>4/14/2023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7205136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451C3-0FF4-47C4-B829-773ADF60F88C}" type="datetimeFigureOut">
              <a:rPr lang="en-US" smtClean="0"/>
              <a:t>4/14/2023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8378198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6D93-FCAC-47E0-A2EE-787E62CA814C}" type="datetimeFigureOut">
              <a:rPr lang="en-US" smtClean="0"/>
              <a:t>4/14/2023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26170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CDA879A6-0FD0-4734-A311-86BFCA472E6E}" type="datetimeFigureOut">
              <a:rPr lang="en-US" smtClean="0"/>
              <a:t>4/14/2023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88415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9CA7B-DFD4-44B5-8C60-D14B8CD1FB59}" type="datetimeFigureOut">
              <a:rPr lang="en-US" smtClean="0"/>
              <a:t>4/14/2023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5972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F34E6425-0181-43F2-84FC-787E803FD2F8}" type="datetimeFigureOut">
              <a:rPr lang="en-US" smtClean="0"/>
              <a:t>4/14/2023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13819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B8791-F1B0-41E7-B7FD-A781E65C4266}" type="datetimeFigureOut">
              <a:rPr lang="en-US" smtClean="0"/>
              <a:t>4/14/2023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13067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D63B2-E120-4ED8-B27B-C685F510A5FE}" type="datetimeFigureOut">
              <a:rPr lang="en-US" smtClean="0"/>
              <a:t>4/14/2023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12086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18ACC-A947-437B-A130-35BD54FDF1E9}" type="datetimeFigureOut">
              <a:rPr lang="en-US" smtClean="0"/>
              <a:t>4/14/2023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14709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D7E02-BCB8-4D50-A234-369438C08659}" type="datetimeFigureOut">
              <a:rPr lang="en-US" smtClean="0"/>
              <a:t>4/14/2023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75132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6A4C-8E40-4F87-A4F0-01A0687C5742}" type="datetimeFigureOut">
              <a:rPr lang="en-US" smtClean="0"/>
              <a:t>4/14/2023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78615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72C73-2D91-4E12-BA25-F0AA0C03599B}" type="datetimeFigureOut">
              <a:rPr lang="en-US" smtClean="0"/>
              <a:t>4/14/2023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91054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1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E451C3-0FF4-47C4-B829-773ADF60F88C}" type="datetimeFigureOut">
              <a:rPr lang="en-US" smtClean="0"/>
              <a:t>4/14/2023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846454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67" r:id="rId1"/>
    <p:sldLayoutId id="2147483868" r:id="rId2"/>
    <p:sldLayoutId id="2147483869" r:id="rId3"/>
    <p:sldLayoutId id="2147483870" r:id="rId4"/>
    <p:sldLayoutId id="2147483871" r:id="rId5"/>
    <p:sldLayoutId id="2147483872" r:id="rId6"/>
    <p:sldLayoutId id="2147483873" r:id="rId7"/>
    <p:sldLayoutId id="2147483874" r:id="rId8"/>
    <p:sldLayoutId id="2147483875" r:id="rId9"/>
    <p:sldLayoutId id="2147483876" r:id="rId10"/>
    <p:sldLayoutId id="2147483877" r:id="rId11"/>
    <p:sldLayoutId id="2147483878" r:id="rId12"/>
    <p:sldLayoutId id="2147483879" r:id="rId13"/>
    <p:sldLayoutId id="2147483880" r:id="rId14"/>
    <p:sldLayoutId id="2147483881" r:id="rId15"/>
    <p:sldLayoutId id="2147483882" r:id="rId16"/>
    <p:sldLayoutId id="2147483883" r:id="rId17"/>
  </p:sldLayoutIdLst>
  <p:hf sldNum="0" hdr="0" ftr="0" dt="0"/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microsoft.com/office/2007/relationships/hdphoto" Target="../media/hdphoto1.wdp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customXml" Target="../ink/ink22.xml"/><Relationship Id="rId3" Type="http://schemas.openxmlformats.org/officeDocument/2006/relationships/customXml" Target="../ink/ink17.xml"/><Relationship Id="rId7" Type="http://schemas.openxmlformats.org/officeDocument/2006/relationships/customXml" Target="../ink/ink19.xml"/><Relationship Id="rId12" Type="http://schemas.openxmlformats.org/officeDocument/2006/relationships/image" Target="../media/image33.png"/><Relationship Id="rId2" Type="http://schemas.openxmlformats.org/officeDocument/2006/relationships/image" Target="../media/image13.gif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customXml" Target="../ink/ink21.xml"/><Relationship Id="rId5" Type="http://schemas.openxmlformats.org/officeDocument/2006/relationships/customXml" Target="../ink/ink18.xml"/><Relationship Id="rId15" Type="http://schemas.openxmlformats.org/officeDocument/2006/relationships/customXml" Target="../ink/ink23.xml"/><Relationship Id="rId10" Type="http://schemas.openxmlformats.org/officeDocument/2006/relationships/image" Target="../media/image32.png"/><Relationship Id="rId4" Type="http://schemas.openxmlformats.org/officeDocument/2006/relationships/image" Target="../media/image29.png"/><Relationship Id="rId9" Type="http://schemas.openxmlformats.org/officeDocument/2006/relationships/customXml" Target="../ink/ink20.xml"/><Relationship Id="rId1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customXml" Target="../ink/ink1.xml"/><Relationship Id="rId3" Type="http://schemas.openxmlformats.org/officeDocument/2006/relationships/image" Target="../media/image9.png"/><Relationship Id="rId7" Type="http://schemas.microsoft.com/office/2007/relationships/hdphoto" Target="../media/hdphoto4.wdp"/><Relationship Id="rId25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customXml" Target="../ink/ink2.xml"/><Relationship Id="rId5" Type="http://schemas.microsoft.com/office/2007/relationships/hdphoto" Target="../media/hdphoto3.wdp"/><Relationship Id="rId10" Type="http://schemas.openxmlformats.org/officeDocument/2006/relationships/image" Target="../media/image11.png"/><Relationship Id="rId4" Type="http://schemas.microsoft.com/office/2007/relationships/hdphoto" Target="../media/hdphoto2.wdp"/><Relationship Id="rId9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26" Type="http://schemas.openxmlformats.org/officeDocument/2006/relationships/image" Target="../media/image12.png"/><Relationship Id="rId3" Type="http://schemas.microsoft.com/office/2007/relationships/hdphoto" Target="../media/hdphoto5.wdp"/><Relationship Id="rId7" Type="http://schemas.openxmlformats.org/officeDocument/2006/relationships/customXml" Target="../ink/ink3.xml"/><Relationship Id="rId25" Type="http://schemas.openxmlformats.org/officeDocument/2006/relationships/image" Target="../media/image2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5" Type="http://schemas.openxmlformats.org/officeDocument/2006/relationships/image" Target="../media/image10.png"/><Relationship Id="rId10" Type="http://schemas.openxmlformats.org/officeDocument/2006/relationships/customXml" Target="../ink/ink4.xml"/><Relationship Id="rId4" Type="http://schemas.microsoft.com/office/2007/relationships/hdphoto" Target="../media/hdphoto6.wdp"/><Relationship Id="rId9" Type="http://schemas.openxmlformats.org/officeDocument/2006/relationships/image" Target="../media/image11.png"/><Relationship Id="rId27" Type="http://schemas.microsoft.com/office/2007/relationships/hdphoto" Target="../media/hdphoto8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microsoft.com/office/2007/relationships/hdphoto" Target="../media/hdphoto8.wdp"/><Relationship Id="rId3" Type="http://schemas.microsoft.com/office/2007/relationships/hdphoto" Target="../media/hdphoto5.wdp"/><Relationship Id="rId7" Type="http://schemas.openxmlformats.org/officeDocument/2006/relationships/customXml" Target="../ink/ink5.xml"/><Relationship Id="rId12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11" Type="http://schemas.openxmlformats.org/officeDocument/2006/relationships/image" Target="../media/image15.png"/><Relationship Id="rId5" Type="http://schemas.openxmlformats.org/officeDocument/2006/relationships/image" Target="../media/image10.png"/><Relationship Id="rId10" Type="http://schemas.openxmlformats.org/officeDocument/2006/relationships/customXml" Target="../ink/ink6.xml"/><Relationship Id="rId4" Type="http://schemas.microsoft.com/office/2007/relationships/hdphoto" Target="../media/hdphoto6.wdp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customXml" Target="../ink/ink7.xml"/><Relationship Id="rId3" Type="http://schemas.openxmlformats.org/officeDocument/2006/relationships/image" Target="../media/image9.png"/><Relationship Id="rId7" Type="http://schemas.microsoft.com/office/2007/relationships/hdphoto" Target="../media/hdphoto4.wdp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customXml" Target="../ink/ink8.xml"/><Relationship Id="rId5" Type="http://schemas.microsoft.com/office/2007/relationships/hdphoto" Target="../media/hdphoto3.wdp"/><Relationship Id="rId10" Type="http://schemas.openxmlformats.org/officeDocument/2006/relationships/image" Target="../media/image11.png"/><Relationship Id="rId4" Type="http://schemas.microsoft.com/office/2007/relationships/hdphoto" Target="../media/hdphoto2.wdp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customXml" Target="../ink/ink9.xml"/><Relationship Id="rId3" Type="http://schemas.openxmlformats.org/officeDocument/2006/relationships/image" Target="../media/image9.png"/><Relationship Id="rId7" Type="http://schemas.microsoft.com/office/2007/relationships/hdphoto" Target="../media/hdphoto4.wdp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customXml" Target="../ink/ink10.xml"/><Relationship Id="rId5" Type="http://schemas.microsoft.com/office/2007/relationships/hdphoto" Target="../media/hdphoto3.wdp"/><Relationship Id="rId10" Type="http://schemas.openxmlformats.org/officeDocument/2006/relationships/image" Target="../media/image11.png"/><Relationship Id="rId4" Type="http://schemas.microsoft.com/office/2007/relationships/hdphoto" Target="../media/hdphoto2.wdp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customXml" Target="../ink/ink11.xml"/><Relationship Id="rId3" Type="http://schemas.openxmlformats.org/officeDocument/2006/relationships/image" Target="../media/image9.png"/><Relationship Id="rId7" Type="http://schemas.microsoft.com/office/2007/relationships/hdphoto" Target="../media/hdphoto4.wdp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customXml" Target="../ink/ink12.xml"/><Relationship Id="rId5" Type="http://schemas.microsoft.com/office/2007/relationships/hdphoto" Target="../media/hdphoto3.wdp"/><Relationship Id="rId10" Type="http://schemas.openxmlformats.org/officeDocument/2006/relationships/image" Target="../media/image11.png"/><Relationship Id="rId4" Type="http://schemas.microsoft.com/office/2007/relationships/hdphoto" Target="../media/hdphoto2.wdp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customXml" Target="../ink/ink13.xml"/><Relationship Id="rId3" Type="http://schemas.openxmlformats.org/officeDocument/2006/relationships/image" Target="../media/image9.png"/><Relationship Id="rId7" Type="http://schemas.microsoft.com/office/2007/relationships/hdphoto" Target="../media/hdphoto4.wdp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customXml" Target="../ink/ink14.xml"/><Relationship Id="rId5" Type="http://schemas.microsoft.com/office/2007/relationships/hdphoto" Target="../media/hdphoto3.wdp"/><Relationship Id="rId10" Type="http://schemas.openxmlformats.org/officeDocument/2006/relationships/image" Target="../media/image11.png"/><Relationship Id="rId4" Type="http://schemas.microsoft.com/office/2007/relationships/hdphoto" Target="../media/hdphoto2.wdp"/><Relationship Id="rId9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customXml" Target="../ink/ink15.xml"/><Relationship Id="rId3" Type="http://schemas.openxmlformats.org/officeDocument/2006/relationships/image" Target="../media/image9.png"/><Relationship Id="rId7" Type="http://schemas.microsoft.com/office/2007/relationships/hdphoto" Target="../media/hdphoto4.wdp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customXml" Target="../ink/ink16.xml"/><Relationship Id="rId5" Type="http://schemas.microsoft.com/office/2007/relationships/hdphoto" Target="../media/hdphoto3.wdp"/><Relationship Id="rId10" Type="http://schemas.openxmlformats.org/officeDocument/2006/relationships/image" Target="../media/image11.png"/><Relationship Id="rId4" Type="http://schemas.microsoft.com/office/2007/relationships/hdphoto" Target="../media/hdphoto2.wdp"/><Relationship Id="rId9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icture containing outdoor, sky, ground, grass&#10;&#10;Description automatically generated">
            <a:extLst>
              <a:ext uri="{FF2B5EF4-FFF2-40B4-BE49-F238E27FC236}">
                <a16:creationId xmlns:a16="http://schemas.microsoft.com/office/drawing/2014/main" id="{6537C548-8A2E-86B0-07D1-630CEC93B64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178"/>
                    </a14:imgEffect>
                    <a14:imgEffect>
                      <a14:saturation sat="119000"/>
                    </a14:imgEffect>
                    <a14:imgEffect>
                      <a14:brightnessContrast bright="2000" contrast="19000"/>
                    </a14:imgEffect>
                  </a14:imgLayer>
                </a14:imgProps>
              </a:ext>
            </a:extLst>
          </a:blip>
          <a:srcRect l="31557" t="426" r="13526" b="18246"/>
          <a:stretch/>
        </p:blipFill>
        <p:spPr>
          <a:xfrm>
            <a:off x="7111999" y="0"/>
            <a:ext cx="5080001" cy="564407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F439F83-2C43-F8FF-015F-3CE224E5F1BC}"/>
              </a:ext>
            </a:extLst>
          </p:cNvPr>
          <p:cNvSpPr/>
          <p:nvPr/>
        </p:nvSpPr>
        <p:spPr>
          <a:xfrm>
            <a:off x="0" y="5644076"/>
            <a:ext cx="12192000" cy="1213924"/>
          </a:xfrm>
          <a:prstGeom prst="rect">
            <a:avLst/>
          </a:prstGeom>
          <a:solidFill>
            <a:srgbClr val="DBF0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5711A5B-6E52-F245-94CA-2C38F93586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4723" y="2137660"/>
            <a:ext cx="5728713" cy="1825096"/>
          </a:xfrm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keena Display" pitchFamily="2" charset="0"/>
              </a:rPr>
              <a:t>MEALS for Microbes: </a:t>
            </a:r>
            <a:r>
              <a:rPr lang="en-US" sz="4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keena Display" panose="020F0502020204030204" pitchFamily="34" charset="0"/>
                <a:ea typeface="Ayuthaya" pitchFamily="2" charset="-34"/>
                <a:cs typeface="Skeena Display" panose="020F0502020204030204" pitchFamily="34" charset="0"/>
              </a:rPr>
              <a:t>How do energy supplies of hot springs vary with where the water’s been?</a:t>
            </a:r>
            <a:r>
              <a:rPr lang="en-US" sz="4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ndara" panose="020E0502030303020204" pitchFamily="34" charset="0"/>
              </a:rPr>
              <a:t> </a:t>
            </a:r>
            <a:endParaRPr lang="en-US" sz="44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ndara" panose="020E0502030303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8632D9-66AD-7844-840E-06F7098839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6806" y="4015040"/>
            <a:ext cx="5012122" cy="685800"/>
          </a:xfrm>
        </p:spPr>
        <p:txBody>
          <a:bodyPr/>
          <a:lstStyle/>
          <a:p>
            <a:r>
              <a:rPr lang="en-US" dirty="0" err="1">
                <a:solidFill>
                  <a:schemeClr val="bg1"/>
                </a:solidFill>
              </a:rPr>
              <a:t>Sien</a:t>
            </a:r>
            <a:r>
              <a:rPr lang="en-US" dirty="0">
                <a:solidFill>
                  <a:schemeClr val="bg1"/>
                </a:solidFill>
              </a:rPr>
              <a:t> Smania</a:t>
            </a:r>
          </a:p>
        </p:txBody>
      </p:sp>
      <p:pic>
        <p:nvPicPr>
          <p:cNvPr id="1028" name="Picture 4" descr="Arizona State University Logo, PNG, Symbol, History, Meaning">
            <a:extLst>
              <a:ext uri="{FF2B5EF4-FFF2-40B4-BE49-F238E27FC236}">
                <a16:creationId xmlns:a16="http://schemas.microsoft.com/office/drawing/2014/main" id="{478B0B7A-1F3F-E8D8-5F14-DC78C9804E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9295" y="5648197"/>
            <a:ext cx="2343982" cy="1318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07B6473-A3F0-5F24-7CE2-84924770CF11}"/>
              </a:ext>
            </a:extLst>
          </p:cNvPr>
          <p:cNvSpPr txBox="1"/>
          <p:nvPr/>
        </p:nvSpPr>
        <p:spPr>
          <a:xfrm>
            <a:off x="826806" y="4465302"/>
            <a:ext cx="44827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Dr. Everett Shock, Director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D25D353-47D2-A655-A530-D171259ED1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4854" y="5785853"/>
            <a:ext cx="1138762" cy="952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Arizona Space Grant Consortium Logo Repository | Arizona Space Grant  Consortium">
            <a:extLst>
              <a:ext uri="{FF2B5EF4-FFF2-40B4-BE49-F238E27FC236}">
                <a16:creationId xmlns:a16="http://schemas.microsoft.com/office/drawing/2014/main" id="{5FA2004E-B022-F921-144B-B23ACF0D74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3149" y="5920027"/>
            <a:ext cx="4457700" cy="712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9E73998-5597-D0F9-C21B-1A0F32570E0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7510" y="5644076"/>
            <a:ext cx="1203601" cy="1161640"/>
          </a:xfrm>
          <a:prstGeom prst="rect">
            <a:avLst/>
          </a:prstGeom>
        </p:spPr>
      </p:pic>
      <p:pic>
        <p:nvPicPr>
          <p:cNvPr id="6" name="Picture 2" descr="Getting Started - WORM Portal">
            <a:extLst>
              <a:ext uri="{FF2B5EF4-FFF2-40B4-BE49-F238E27FC236}">
                <a16:creationId xmlns:a16="http://schemas.microsoft.com/office/drawing/2014/main" id="{A82B12FC-B33A-621C-15E7-A13434CC37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618" y="5724364"/>
            <a:ext cx="745375" cy="102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C348667-7920-FBAF-E57E-57F7CF67CCC8}"/>
              </a:ext>
            </a:extLst>
          </p:cNvPr>
          <p:cNvSpPr txBox="1"/>
          <p:nvPr/>
        </p:nvSpPr>
        <p:spPr>
          <a:xfrm>
            <a:off x="9118723" y="41162"/>
            <a:ext cx="30732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Yellowstone National Park</a:t>
            </a:r>
          </a:p>
        </p:txBody>
      </p:sp>
    </p:spTree>
    <p:extLst>
      <p:ext uri="{BB962C8B-B14F-4D97-AF65-F5344CB8AC3E}">
        <p14:creationId xmlns:p14="http://schemas.microsoft.com/office/powerpoint/2010/main" val="32654858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605DC48-5C83-416C-A522-D8192F944F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535" y="171249"/>
            <a:ext cx="8610600" cy="1293028"/>
          </a:xfrm>
        </p:spPr>
        <p:txBody>
          <a:bodyPr/>
          <a:lstStyle/>
          <a:p>
            <a:pPr algn="l"/>
            <a:r>
              <a:rPr lang="en-US" dirty="0">
                <a:solidFill>
                  <a:schemeClr val="bg1"/>
                </a:solidFill>
                <a:latin typeface="Skeena Display" pitchFamily="2" charset="0"/>
              </a:rPr>
              <a:t>How Are ions measured?</a:t>
            </a:r>
          </a:p>
        </p:txBody>
      </p:sp>
      <p:pic>
        <p:nvPicPr>
          <p:cNvPr id="5122" name="Picture 2" descr="Ion Chromatography - an overview | ScienceDirect Topics">
            <a:extLst>
              <a:ext uri="{FF2B5EF4-FFF2-40B4-BE49-F238E27FC236}">
                <a16:creationId xmlns:a16="http://schemas.microsoft.com/office/drawing/2014/main" id="{AFD69DE0-E066-FD9F-D217-67FA272EBB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7867" y="1629375"/>
            <a:ext cx="7696200" cy="332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C5C989CD-220E-D585-DA7B-50275F131D2A}"/>
              </a:ext>
            </a:extLst>
          </p:cNvPr>
          <p:cNvSpPr/>
          <p:nvPr/>
        </p:nvSpPr>
        <p:spPr>
          <a:xfrm>
            <a:off x="8579778" y="2204207"/>
            <a:ext cx="383059" cy="877330"/>
          </a:xfrm>
          <a:prstGeom prst="ellipse">
            <a:avLst/>
          </a:prstGeom>
          <a:noFill/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BAA55EA-47A7-B21E-5FED-E80868F3AEAA}"/>
              </a:ext>
            </a:extLst>
          </p:cNvPr>
          <p:cNvSpPr txBox="1"/>
          <p:nvPr/>
        </p:nvSpPr>
        <p:spPr>
          <a:xfrm>
            <a:off x="399535" y="1060791"/>
            <a:ext cx="29835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Ion chromatography (IC)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70018FB-65F9-3E72-7014-BC36E2D63D98}"/>
              </a:ext>
            </a:extLst>
          </p:cNvPr>
          <p:cNvSpPr txBox="1"/>
          <p:nvPr/>
        </p:nvSpPr>
        <p:spPr>
          <a:xfrm>
            <a:off x="9444681" y="356098"/>
            <a:ext cx="2347784" cy="92333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1,627 samples with usable IC data from 1999-2014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D33FA71-3056-41FF-42D0-8FF78FEAF830}"/>
              </a:ext>
            </a:extLst>
          </p:cNvPr>
          <p:cNvSpPr txBox="1"/>
          <p:nvPr/>
        </p:nvSpPr>
        <p:spPr>
          <a:xfrm>
            <a:off x="7895967" y="5855571"/>
            <a:ext cx="41642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In the end we get a </a:t>
            </a:r>
            <a:r>
              <a:rPr lang="en-US" b="1" dirty="0">
                <a:solidFill>
                  <a:schemeClr val="bg1"/>
                </a:solidFill>
              </a:rPr>
              <a:t>mol/kg </a:t>
            </a:r>
            <a:r>
              <a:rPr lang="en-US" dirty="0">
                <a:solidFill>
                  <a:schemeClr val="bg1"/>
                </a:solidFill>
              </a:rPr>
              <a:t>value for each ion in a sample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AF500234-F45C-5B0A-3D54-E5FF7A326076}"/>
              </a:ext>
            </a:extLst>
          </p:cNvPr>
          <p:cNvSpPr/>
          <p:nvPr/>
        </p:nvSpPr>
        <p:spPr>
          <a:xfrm>
            <a:off x="583324" y="3610303"/>
            <a:ext cx="2065283" cy="378373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30CE4F9-5376-A40B-EE85-9987B265ACA9}"/>
              </a:ext>
            </a:extLst>
          </p:cNvPr>
          <p:cNvSpPr/>
          <p:nvPr/>
        </p:nvSpPr>
        <p:spPr>
          <a:xfrm>
            <a:off x="1615965" y="3799489"/>
            <a:ext cx="2065283" cy="378373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540B162-5E8C-D7EF-A4F0-27CADD7D3A48}"/>
              </a:ext>
            </a:extLst>
          </p:cNvPr>
          <p:cNvSpPr txBox="1"/>
          <p:nvPr/>
        </p:nvSpPr>
        <p:spPr>
          <a:xfrm>
            <a:off x="359390" y="4182382"/>
            <a:ext cx="14478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(hot spring)</a:t>
            </a: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9D2052DF-D945-AB1A-1547-877128564DA8}"/>
              </a:ext>
            </a:extLst>
          </p:cNvPr>
          <p:cNvSpPr/>
          <p:nvPr/>
        </p:nvSpPr>
        <p:spPr>
          <a:xfrm>
            <a:off x="1592317" y="2122581"/>
            <a:ext cx="2317531" cy="1330067"/>
          </a:xfrm>
          <a:custGeom>
            <a:avLst/>
            <a:gdLst>
              <a:gd name="connsiteX0" fmla="*/ 0 w 2317531"/>
              <a:gd name="connsiteY0" fmla="*/ 1330067 h 1330067"/>
              <a:gd name="connsiteX1" fmla="*/ 898635 w 2317531"/>
              <a:gd name="connsiteY1" fmla="*/ 131888 h 1330067"/>
              <a:gd name="connsiteX2" fmla="*/ 2317531 w 2317531"/>
              <a:gd name="connsiteY2" fmla="*/ 84591 h 1330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17531" h="1330067">
                <a:moveTo>
                  <a:pt x="0" y="1330067"/>
                </a:moveTo>
                <a:cubicBezTo>
                  <a:pt x="256190" y="834767"/>
                  <a:pt x="512380" y="339467"/>
                  <a:pt x="898635" y="131888"/>
                </a:cubicBezTo>
                <a:cubicBezTo>
                  <a:pt x="1284890" y="-75691"/>
                  <a:pt x="1801210" y="4450"/>
                  <a:pt x="2317531" y="84591"/>
                </a:cubicBezTo>
              </a:path>
            </a:pathLst>
          </a:custGeom>
          <a:noFill/>
          <a:ln w="38100">
            <a:solidFill>
              <a:srgbClr val="0070C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056F356-A020-E4C1-D8D6-720202626915}"/>
              </a:ext>
            </a:extLst>
          </p:cNvPr>
          <p:cNvSpPr/>
          <p:nvPr/>
        </p:nvSpPr>
        <p:spPr>
          <a:xfrm>
            <a:off x="868400" y="3700376"/>
            <a:ext cx="1447833" cy="189186"/>
          </a:xfrm>
          <a:prstGeom prst="ellipse">
            <a:avLst/>
          </a:prstGeom>
          <a:solidFill>
            <a:srgbClr val="ABE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3C5D11B-64BE-DAEF-A123-B7457F0BF4AE}"/>
              </a:ext>
            </a:extLst>
          </p:cNvPr>
          <p:cNvSpPr/>
          <p:nvPr/>
        </p:nvSpPr>
        <p:spPr>
          <a:xfrm>
            <a:off x="1891289" y="3896343"/>
            <a:ext cx="1447833" cy="189186"/>
          </a:xfrm>
          <a:prstGeom prst="ellipse">
            <a:avLst/>
          </a:prstGeom>
          <a:solidFill>
            <a:srgbClr val="ABE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F7156BA3-975D-73D5-A793-EF5B99CF5E10}"/>
                  </a:ext>
                </a:extLst>
              </p14:cNvPr>
              <p14:cNvContentPartPr/>
              <p14:nvPr/>
            </p14:nvContentPartPr>
            <p14:xfrm>
              <a:off x="2230150" y="3784730"/>
              <a:ext cx="558360" cy="15444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F7156BA3-975D-73D5-A793-EF5B99CF5E1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212150" y="3766730"/>
                <a:ext cx="594000" cy="190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B63CDD5A-480B-595F-ECDE-1BC10BAAE179}"/>
                  </a:ext>
                </a:extLst>
              </p14:cNvPr>
              <p14:cNvContentPartPr/>
              <p14:nvPr/>
            </p14:nvContentPartPr>
            <p14:xfrm>
              <a:off x="1802470" y="3798050"/>
              <a:ext cx="709560" cy="16596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B63CDD5A-480B-595F-ECDE-1BC10BAAE17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784830" y="3780410"/>
                <a:ext cx="745200" cy="201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DA860436-3C82-83B5-0F12-F3F5ECA63C1D}"/>
                  </a:ext>
                </a:extLst>
              </p14:cNvPr>
              <p14:cNvContentPartPr/>
              <p14:nvPr/>
            </p14:nvContentPartPr>
            <p14:xfrm>
              <a:off x="2301381" y="3791816"/>
              <a:ext cx="581760" cy="16308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DA860436-3C82-83B5-0F12-F3F5ECA63C1D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283741" y="3773816"/>
                <a:ext cx="617400" cy="198720"/>
              </a:xfrm>
              <a:prstGeom prst="rect">
                <a:avLst/>
              </a:prstGeom>
            </p:spPr>
          </p:pic>
        </mc:Fallback>
      </mc:AlternateContent>
      <p:grpSp>
        <p:nvGrpSpPr>
          <p:cNvPr id="28" name="Group 27">
            <a:extLst>
              <a:ext uri="{FF2B5EF4-FFF2-40B4-BE49-F238E27FC236}">
                <a16:creationId xmlns:a16="http://schemas.microsoft.com/office/drawing/2014/main" id="{91BCF669-5544-F6E6-91E4-CE0A66BF4E32}"/>
              </a:ext>
            </a:extLst>
          </p:cNvPr>
          <p:cNvGrpSpPr/>
          <p:nvPr/>
        </p:nvGrpSpPr>
        <p:grpSpPr>
          <a:xfrm>
            <a:off x="1547950" y="3738536"/>
            <a:ext cx="931631" cy="271914"/>
            <a:chOff x="1547950" y="3738536"/>
            <a:chExt cx="931631" cy="271914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B089E82A-0D9B-E7E6-DA78-EC51492506B4}"/>
                    </a:ext>
                  </a:extLst>
                </p14:cNvPr>
                <p14:cNvContentPartPr/>
                <p14:nvPr/>
              </p14:nvContentPartPr>
              <p14:xfrm>
                <a:off x="1547950" y="3866810"/>
                <a:ext cx="476640" cy="14364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B089E82A-0D9B-E7E6-DA78-EC51492506B4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530310" y="3848810"/>
                  <a:ext cx="512280" cy="179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794F1194-7763-39DD-D3AF-2CC2F44225F9}"/>
                    </a:ext>
                  </a:extLst>
                </p14:cNvPr>
                <p14:cNvContentPartPr/>
                <p14:nvPr/>
              </p14:nvContentPartPr>
              <p14:xfrm>
                <a:off x="1687630" y="3862490"/>
                <a:ext cx="436680" cy="13680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794F1194-7763-39DD-D3AF-2CC2F44225F9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1669630" y="3844490"/>
                  <a:ext cx="472320" cy="172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AC885BC0-3577-8885-8561-BD07932DA1E5}"/>
                    </a:ext>
                  </a:extLst>
                </p14:cNvPr>
                <p14:cNvContentPartPr/>
                <p14:nvPr/>
              </p14:nvContentPartPr>
              <p14:xfrm>
                <a:off x="1734381" y="3738536"/>
                <a:ext cx="745200" cy="16812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AC885BC0-3577-8885-8561-BD07932DA1E5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1716381" y="3720536"/>
                  <a:ext cx="780840" cy="20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7A7DCF7E-121F-1F2C-9775-B8CE06594DB2}"/>
                    </a:ext>
                  </a:extLst>
                </p14:cNvPr>
                <p14:cNvContentPartPr/>
                <p14:nvPr/>
              </p14:nvContentPartPr>
              <p14:xfrm>
                <a:off x="1672101" y="3882176"/>
                <a:ext cx="460440" cy="12492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7A7DCF7E-121F-1F2C-9775-B8CE06594DB2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1654461" y="3864176"/>
                  <a:ext cx="496080" cy="16056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8266779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CB9E601-FB81-A131-6430-E14F0D2C22C7}"/>
              </a:ext>
            </a:extLst>
          </p:cNvPr>
          <p:cNvSpPr txBox="1"/>
          <p:nvPr/>
        </p:nvSpPr>
        <p:spPr>
          <a:xfrm>
            <a:off x="2198914" y="2293257"/>
            <a:ext cx="779417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What chemical reactions provide the most energy to the microbes in each spring type?</a:t>
            </a:r>
          </a:p>
        </p:txBody>
      </p:sp>
    </p:spTree>
    <p:extLst>
      <p:ext uri="{BB962C8B-B14F-4D97-AF65-F5344CB8AC3E}">
        <p14:creationId xmlns:p14="http://schemas.microsoft.com/office/powerpoint/2010/main" val="15082458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0E00FF11-36CB-C548-A49B-B0897708670C}"/>
                  </a:ext>
                </a:extLst>
              </p:cNvPr>
              <p:cNvSpPr txBox="1">
                <a:spLocks noGrp="1"/>
              </p:cNvSpPr>
              <p:nvPr>
                <p:ph idx="1"/>
              </p:nvPr>
            </p:nvSpPr>
            <p:spPr>
              <a:xfrm>
                <a:off x="685800" y="2933031"/>
                <a:ext cx="10820400" cy="991938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wrap="square" lIns="182880" tIns="91440" rIns="91440" bIns="91440" rtlCol="0" anchor="ctr">
                <a:spAutoFit/>
              </a:bodyPr>
              <a:lstStyle/>
              <a:p>
                <a:pPr marL="0" indent="0">
                  <a:buNone/>
                </a:pPr>
                <a:r>
                  <a:rPr lang="en-US" sz="2000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Eq. 1 </a:t>
                </a:r>
                <a14:m>
                  <m:oMath xmlns:m="http://schemas.openxmlformats.org/officeDocument/2006/math">
                    <m:r>
                      <a:rPr lang="en-US" sz="36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6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sz="36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3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sz="36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∆</m:t>
                            </m:r>
                          </m:e>
                          <m:sub>
                            <m:r>
                              <a:rPr lang="en-US" sz="36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𝑟</m:t>
                            </m:r>
                          </m:sub>
                        </m:sSub>
                        <m:r>
                          <a:rPr lang="en-US" sz="3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  <m:r>
                          <a:rPr lang="en-US" sz="3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  <m:sSub>
                          <m:sSubPr>
                            <m:ctrlPr>
                              <a:rPr lang="en-US" sz="36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36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𝑙𝑖𝑚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36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sz="36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𝑙𝑖𝑚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3600" dirty="0">
                    <a:solidFill>
                      <a:schemeClr val="bg1"/>
                    </a:solidFill>
                  </a:rPr>
                  <a:t>  </a:t>
                </a:r>
                <a:r>
                  <a:rPr lang="en-US" sz="2800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where,</a:t>
                </a:r>
                <a:endParaRPr lang="en-US" sz="36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0E00FF11-36CB-C548-A49B-B0897708670C}"/>
                  </a:ext>
                </a:extLst>
              </p:cNvPr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5800" y="2933031"/>
                <a:ext cx="10820400" cy="99193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4B22BC2-726D-2243-FCE1-D4C50F4678DD}"/>
                  </a:ext>
                </a:extLst>
              </p:cNvPr>
              <p:cNvSpPr txBox="1"/>
              <p:nvPr/>
            </p:nvSpPr>
            <p:spPr>
              <a:xfrm>
                <a:off x="5715000" y="2816973"/>
                <a:ext cx="5791200" cy="1107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00" dirty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∆</a:t>
                </a:r>
                <a:r>
                  <a:rPr lang="en-US" sz="2200" baseline="-25000" dirty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r</a:t>
                </a:r>
                <a:r>
                  <a:rPr lang="en-US" sz="2200" dirty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G = </a:t>
                </a:r>
                <a:r>
                  <a:rPr lang="en-US" sz="2200" dirty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Gibbs energy of reaction</a:t>
                </a:r>
                <a:endParaRPr lang="en-US" sz="2200" dirty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2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𝑙𝑖𝑚</m:t>
                        </m:r>
                      </m:sub>
                    </m:sSub>
                    <m:r>
                      <a:rPr lang="en-US" sz="22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 </m:t>
                    </m:r>
                  </m:oMath>
                </a14:m>
                <a:r>
                  <a:rPr lang="en-US" sz="2200" b="0" dirty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molarity of the lim. reactant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2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𝑙𝑖𝑚</m:t>
                        </m:r>
                      </m:sub>
                    </m:sSub>
                    <m:r>
                      <a:rPr lang="en-US" sz="22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200" dirty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 rxn coefficient of lim. reactant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4B22BC2-726D-2243-FCE1-D4C50F4678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5000" y="2816973"/>
                <a:ext cx="5791200" cy="1107996"/>
              </a:xfrm>
              <a:prstGeom prst="rect">
                <a:avLst/>
              </a:prstGeom>
              <a:blipFill>
                <a:blip r:embed="rId3"/>
                <a:stretch>
                  <a:fillRect l="-1313" t="-3371" b="-89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9FD2B420-94A4-5348-9B41-31A0B361842E}"/>
              </a:ext>
            </a:extLst>
          </p:cNvPr>
          <p:cNvSpPr txBox="1"/>
          <p:nvPr/>
        </p:nvSpPr>
        <p:spPr>
          <a:xfrm>
            <a:off x="9444681" y="356098"/>
            <a:ext cx="2347784" cy="92333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1,627 samples with usable IC data from 1999-2014</a:t>
            </a:r>
          </a:p>
        </p:txBody>
      </p:sp>
    </p:spTree>
    <p:extLst>
      <p:ext uri="{BB962C8B-B14F-4D97-AF65-F5344CB8AC3E}">
        <p14:creationId xmlns:p14="http://schemas.microsoft.com/office/powerpoint/2010/main" val="4832867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0E00FF11-36CB-C548-A49B-B0897708670C}"/>
                  </a:ext>
                </a:extLst>
              </p:cNvPr>
              <p:cNvSpPr txBox="1">
                <a:spLocks noGrp="1"/>
              </p:cNvSpPr>
              <p:nvPr>
                <p:ph idx="1"/>
              </p:nvPr>
            </p:nvSpPr>
            <p:spPr>
              <a:xfrm>
                <a:off x="685800" y="2933031"/>
                <a:ext cx="10820400" cy="991938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wrap="square" lIns="182880" tIns="91440" rIns="91440" bIns="91440" rtlCol="0" anchor="ctr">
                <a:spAutoFit/>
              </a:bodyPr>
              <a:lstStyle/>
              <a:p>
                <a:pPr marL="0" indent="0">
                  <a:buNone/>
                </a:pPr>
                <a:r>
                  <a:rPr lang="en-US" sz="2000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Eq. 1 </a:t>
                </a:r>
                <a14:m>
                  <m:oMath xmlns:m="http://schemas.openxmlformats.org/officeDocument/2006/math">
                    <m:r>
                      <a:rPr lang="en-US" sz="36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6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sz="36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3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sz="36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∆</m:t>
                            </m:r>
                          </m:e>
                          <m:sub>
                            <m:r>
                              <a:rPr lang="en-US" sz="36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𝑟</m:t>
                            </m:r>
                          </m:sub>
                        </m:sSub>
                        <m:r>
                          <a:rPr lang="en-US" sz="3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  <m:r>
                          <a:rPr lang="en-US" sz="3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  <m:sSub>
                          <m:sSubPr>
                            <m:ctrlPr>
                              <a:rPr lang="en-US" sz="36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36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𝑙𝑖𝑚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36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sz="36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𝑙𝑖𝑚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3600" dirty="0">
                    <a:solidFill>
                      <a:schemeClr val="bg1"/>
                    </a:solidFill>
                  </a:rPr>
                  <a:t>  </a:t>
                </a:r>
                <a:r>
                  <a:rPr lang="en-US" sz="2800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where,</a:t>
                </a:r>
                <a:endParaRPr lang="en-US" sz="36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0E00FF11-36CB-C548-A49B-B0897708670C}"/>
                  </a:ext>
                </a:extLst>
              </p:cNvPr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5800" y="2933031"/>
                <a:ext cx="10820400" cy="99193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4B22BC2-726D-2243-FCE1-D4C50F4678DD}"/>
                  </a:ext>
                </a:extLst>
              </p:cNvPr>
              <p:cNvSpPr txBox="1"/>
              <p:nvPr/>
            </p:nvSpPr>
            <p:spPr>
              <a:xfrm>
                <a:off x="5715000" y="2816973"/>
                <a:ext cx="5791200" cy="1107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00" dirty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∆</a:t>
                </a:r>
                <a:r>
                  <a:rPr lang="en-US" sz="2200" baseline="-25000" dirty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r</a:t>
                </a:r>
                <a:r>
                  <a:rPr lang="en-US" sz="2200" dirty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G = </a:t>
                </a:r>
                <a:r>
                  <a:rPr lang="en-US" sz="2200" dirty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Gibbs energy of reaction</a:t>
                </a:r>
                <a:endParaRPr lang="en-US" sz="2200" dirty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2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𝑙𝑖𝑚</m:t>
                        </m:r>
                      </m:sub>
                    </m:sSub>
                    <m:r>
                      <a:rPr lang="en-US" sz="22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 </m:t>
                    </m:r>
                  </m:oMath>
                </a14:m>
                <a:r>
                  <a:rPr lang="en-US" sz="2200" b="0" dirty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molarity of the lim. reactant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2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𝑙𝑖𝑚</m:t>
                        </m:r>
                      </m:sub>
                    </m:sSub>
                    <m:r>
                      <a:rPr lang="en-US" sz="22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200" dirty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 rxn coefficient of lim. reactant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4B22BC2-726D-2243-FCE1-D4C50F4678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5000" y="2816973"/>
                <a:ext cx="5791200" cy="1107996"/>
              </a:xfrm>
              <a:prstGeom prst="rect">
                <a:avLst/>
              </a:prstGeom>
              <a:blipFill>
                <a:blip r:embed="rId3"/>
                <a:stretch>
                  <a:fillRect l="-1313" t="-3371" b="-89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2" descr="Getting Started - WORM Portal">
            <a:extLst>
              <a:ext uri="{FF2B5EF4-FFF2-40B4-BE49-F238E27FC236}">
                <a16:creationId xmlns:a16="http://schemas.microsoft.com/office/drawing/2014/main" id="{E48A1326-5262-90A6-1EBA-6D8855DF35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8343" y="2197714"/>
            <a:ext cx="1561154" cy="2149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FD2B420-94A4-5348-9B41-31A0B361842E}"/>
              </a:ext>
            </a:extLst>
          </p:cNvPr>
          <p:cNvSpPr txBox="1"/>
          <p:nvPr/>
        </p:nvSpPr>
        <p:spPr>
          <a:xfrm>
            <a:off x="9444681" y="356098"/>
            <a:ext cx="2347784" cy="92333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1,627 samples with usable IC data from 1999-2014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02411D5-1C0F-C912-C3E0-5871DEF71316}"/>
              </a:ext>
            </a:extLst>
          </p:cNvPr>
          <p:cNvSpPr txBox="1"/>
          <p:nvPr/>
        </p:nvSpPr>
        <p:spPr>
          <a:xfrm>
            <a:off x="10769586" y="4372268"/>
            <a:ext cx="111761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W</a:t>
            </a:r>
            <a:r>
              <a:rPr lang="en-US" dirty="0">
                <a:solidFill>
                  <a:schemeClr val="bg1"/>
                </a:solidFill>
              </a:rPr>
              <a:t>ater</a:t>
            </a:r>
          </a:p>
          <a:p>
            <a:r>
              <a:rPr lang="en-US" b="1" dirty="0">
                <a:solidFill>
                  <a:schemeClr val="bg1"/>
                </a:solidFill>
              </a:rPr>
              <a:t>O</a:t>
            </a:r>
            <a:r>
              <a:rPr lang="en-US" dirty="0">
                <a:solidFill>
                  <a:schemeClr val="bg1"/>
                </a:solidFill>
              </a:rPr>
              <a:t>rganic</a:t>
            </a:r>
          </a:p>
          <a:p>
            <a:r>
              <a:rPr lang="en-US" b="1" dirty="0">
                <a:solidFill>
                  <a:schemeClr val="bg1"/>
                </a:solidFill>
              </a:rPr>
              <a:t>R</a:t>
            </a:r>
            <a:r>
              <a:rPr lang="en-US" dirty="0">
                <a:solidFill>
                  <a:schemeClr val="bg1"/>
                </a:solidFill>
              </a:rPr>
              <a:t>ock</a:t>
            </a:r>
          </a:p>
          <a:p>
            <a:r>
              <a:rPr lang="en-US" b="1" dirty="0">
                <a:solidFill>
                  <a:schemeClr val="bg1"/>
                </a:solidFill>
              </a:rPr>
              <a:t>M</a:t>
            </a:r>
            <a:r>
              <a:rPr lang="en-US" dirty="0">
                <a:solidFill>
                  <a:schemeClr val="bg1"/>
                </a:solidFill>
              </a:rPr>
              <a:t>icrobe</a:t>
            </a:r>
          </a:p>
        </p:txBody>
      </p:sp>
    </p:spTree>
    <p:extLst>
      <p:ext uri="{BB962C8B-B14F-4D97-AF65-F5344CB8AC3E}">
        <p14:creationId xmlns:p14="http://schemas.microsoft.com/office/powerpoint/2010/main" val="9631203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hart, sunburst chart&#10;&#10;Description automatically generated">
            <a:extLst>
              <a:ext uri="{FF2B5EF4-FFF2-40B4-BE49-F238E27FC236}">
                <a16:creationId xmlns:a16="http://schemas.microsoft.com/office/drawing/2014/main" id="{1BC657FA-98F2-B1AD-C689-FBBA47E470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8986"/>
          <a:stretch/>
        </p:blipFill>
        <p:spPr>
          <a:xfrm>
            <a:off x="246416" y="148855"/>
            <a:ext cx="4143213" cy="3429000"/>
          </a:xfrm>
          <a:prstGeom prst="rect">
            <a:avLst/>
          </a:prstGeom>
        </p:spPr>
      </p:pic>
      <p:pic>
        <p:nvPicPr>
          <p:cNvPr id="8" name="Picture 7" descr="Chart&#10;&#10;Description automatically generated">
            <a:extLst>
              <a:ext uri="{FF2B5EF4-FFF2-40B4-BE49-F238E27FC236}">
                <a16:creationId xmlns:a16="http://schemas.microsoft.com/office/drawing/2014/main" id="{DE5402EB-30D6-2F44-B6D9-2EF7BE06DF6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r="39012"/>
          <a:stretch/>
        </p:blipFill>
        <p:spPr>
          <a:xfrm>
            <a:off x="294658" y="3429000"/>
            <a:ext cx="4082644" cy="3431200"/>
          </a:xfrm>
          <a:prstGeom prst="rect">
            <a:avLst/>
          </a:prstGeom>
        </p:spPr>
      </p:pic>
      <p:pic>
        <p:nvPicPr>
          <p:cNvPr id="12" name="Picture 11" descr="Chart&#10;&#10;Description automatically generated">
            <a:extLst>
              <a:ext uri="{FF2B5EF4-FFF2-40B4-BE49-F238E27FC236}">
                <a16:creationId xmlns:a16="http://schemas.microsoft.com/office/drawing/2014/main" id="{10B0F549-5909-6F9C-A797-CD85F9CC75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62901" t="77589" r="6364" b="167"/>
          <a:stretch/>
        </p:blipFill>
        <p:spPr>
          <a:xfrm>
            <a:off x="0" y="3335847"/>
            <a:ext cx="1528763" cy="567112"/>
          </a:xfrm>
          <a:prstGeom prst="rect">
            <a:avLst/>
          </a:prstGeom>
        </p:spPr>
      </p:pic>
      <p:pic>
        <p:nvPicPr>
          <p:cNvPr id="13" name="Picture 12" descr="Chart, sunburst chart&#10;&#10;Description automatically generated">
            <a:extLst>
              <a:ext uri="{FF2B5EF4-FFF2-40B4-BE49-F238E27FC236}">
                <a16:creationId xmlns:a16="http://schemas.microsoft.com/office/drawing/2014/main" id="{329C495C-CD2D-8FF0-3FDE-A77A15F891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770" t="80381" r="5302" b="103"/>
          <a:stretch/>
        </p:blipFill>
        <p:spPr>
          <a:xfrm>
            <a:off x="0" y="135720"/>
            <a:ext cx="1528763" cy="487094"/>
          </a:xfrm>
          <a:prstGeom prst="rect">
            <a:avLst/>
          </a:prstGeom>
        </p:spPr>
      </p:pic>
      <p:pic>
        <p:nvPicPr>
          <p:cNvPr id="51" name="Picture 50" descr="A picture containing table&#10;&#10;Description automatically generated">
            <a:extLst>
              <a:ext uri="{FF2B5EF4-FFF2-40B4-BE49-F238E27FC236}">
                <a16:creationId xmlns:a16="http://schemas.microsoft.com/office/drawing/2014/main" id="{FE1F888D-890B-D1E8-5E76-D25629B5BC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2809" y="415096"/>
            <a:ext cx="3291567" cy="602780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4E6EAA6-5713-2313-A623-7D6B754BD8FF}"/>
              </a:ext>
            </a:extLst>
          </p:cNvPr>
          <p:cNvSpPr txBox="1"/>
          <p:nvPr/>
        </p:nvSpPr>
        <p:spPr>
          <a:xfrm>
            <a:off x="1827280" y="1605005"/>
            <a:ext cx="11630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Chloride-rich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D3CA743-A4B5-0D55-8E71-84B7ACD5AF60}"/>
              </a:ext>
            </a:extLst>
          </p:cNvPr>
          <p:cNvSpPr txBox="1"/>
          <p:nvPr/>
        </p:nvSpPr>
        <p:spPr>
          <a:xfrm>
            <a:off x="1777852" y="4846156"/>
            <a:ext cx="12742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Chloride-poor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66203EB-174F-52F5-8B42-EEE9A16600D4}"/>
              </a:ext>
            </a:extLst>
          </p:cNvPr>
          <p:cNvSpPr txBox="1"/>
          <p:nvPr/>
        </p:nvSpPr>
        <p:spPr>
          <a:xfrm>
            <a:off x="3435179" y="71490"/>
            <a:ext cx="37737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*Note: these equations are not balanced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7037014-3748-0BFD-6E61-44F42EBFC58E}"/>
              </a:ext>
            </a:extLst>
          </p:cNvPr>
          <p:cNvSpPr txBox="1"/>
          <p:nvPr/>
        </p:nvSpPr>
        <p:spPr>
          <a:xfrm>
            <a:off x="7674417" y="622814"/>
            <a:ext cx="43930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%</a:t>
            </a:r>
            <a:r>
              <a:rPr lang="en-US" dirty="0">
                <a:solidFill>
                  <a:schemeClr val="bg1"/>
                </a:solidFill>
              </a:rPr>
              <a:t> = Percent of time that this reaction is the </a:t>
            </a:r>
            <a:r>
              <a:rPr lang="en-US" b="1" dirty="0">
                <a:solidFill>
                  <a:schemeClr val="bg1"/>
                </a:solidFill>
              </a:rPr>
              <a:t>highest energy producer </a:t>
            </a:r>
            <a:r>
              <a:rPr lang="en-US" dirty="0">
                <a:solidFill>
                  <a:schemeClr val="bg1"/>
                </a:solidFill>
              </a:rPr>
              <a:t>in its system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08C6A7E-8C44-ED67-507B-8E01EA8BCD40}"/>
              </a:ext>
            </a:extLst>
          </p:cNvPr>
          <p:cNvSpPr txBox="1"/>
          <p:nvPr/>
        </p:nvSpPr>
        <p:spPr>
          <a:xfrm>
            <a:off x="5130111" y="3397128"/>
            <a:ext cx="15392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highlight>
                  <a:srgbClr val="FFFFFF"/>
                </a:highlight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chloride-poor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0BAB759-9CD9-BA8D-B8E3-DB6C6BA935A3}"/>
              </a:ext>
            </a:extLst>
          </p:cNvPr>
          <p:cNvSpPr txBox="1"/>
          <p:nvPr/>
        </p:nvSpPr>
        <p:spPr>
          <a:xfrm>
            <a:off x="5137949" y="4773813"/>
            <a:ext cx="18405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highlight>
                  <a:srgbClr val="FFFFFF"/>
                </a:highlight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chloride-rich     </a:t>
            </a:r>
            <a:r>
              <a:rPr lang="en-US" sz="1400" b="1" dirty="0">
                <a:highlight>
                  <a:srgbClr val="FFFFFF"/>
                </a:highlight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575767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hart, sunburst chart&#10;&#10;Description automatically generated">
            <a:extLst>
              <a:ext uri="{FF2B5EF4-FFF2-40B4-BE49-F238E27FC236}">
                <a16:creationId xmlns:a16="http://schemas.microsoft.com/office/drawing/2014/main" id="{1BC657FA-98F2-B1AD-C689-FBBA47E470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8986"/>
          <a:stretch/>
        </p:blipFill>
        <p:spPr>
          <a:xfrm>
            <a:off x="246416" y="148855"/>
            <a:ext cx="4143213" cy="3429000"/>
          </a:xfrm>
          <a:prstGeom prst="rect">
            <a:avLst/>
          </a:prstGeom>
        </p:spPr>
      </p:pic>
      <p:pic>
        <p:nvPicPr>
          <p:cNvPr id="8" name="Picture 7" descr="Chart&#10;&#10;Description automatically generated">
            <a:extLst>
              <a:ext uri="{FF2B5EF4-FFF2-40B4-BE49-F238E27FC236}">
                <a16:creationId xmlns:a16="http://schemas.microsoft.com/office/drawing/2014/main" id="{DE5402EB-30D6-2F44-B6D9-2EF7BE06DF6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r="39012"/>
          <a:stretch/>
        </p:blipFill>
        <p:spPr>
          <a:xfrm>
            <a:off x="294658" y="3429000"/>
            <a:ext cx="4082644" cy="3431200"/>
          </a:xfrm>
          <a:prstGeom prst="rect">
            <a:avLst/>
          </a:prstGeom>
        </p:spPr>
      </p:pic>
      <p:pic>
        <p:nvPicPr>
          <p:cNvPr id="12" name="Picture 11" descr="Chart&#10;&#10;Description automatically generated">
            <a:extLst>
              <a:ext uri="{FF2B5EF4-FFF2-40B4-BE49-F238E27FC236}">
                <a16:creationId xmlns:a16="http://schemas.microsoft.com/office/drawing/2014/main" id="{10B0F549-5909-6F9C-A797-CD85F9CC75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62901" t="77589" r="6364" b="167"/>
          <a:stretch/>
        </p:blipFill>
        <p:spPr>
          <a:xfrm>
            <a:off x="0" y="3335847"/>
            <a:ext cx="1528763" cy="567112"/>
          </a:xfrm>
          <a:prstGeom prst="rect">
            <a:avLst/>
          </a:prstGeom>
        </p:spPr>
      </p:pic>
      <p:pic>
        <p:nvPicPr>
          <p:cNvPr id="13" name="Picture 12" descr="Chart, sunburst chart&#10;&#10;Description automatically generated">
            <a:extLst>
              <a:ext uri="{FF2B5EF4-FFF2-40B4-BE49-F238E27FC236}">
                <a16:creationId xmlns:a16="http://schemas.microsoft.com/office/drawing/2014/main" id="{329C495C-CD2D-8FF0-3FDE-A77A15F891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770" t="80381" r="5302" b="103"/>
          <a:stretch/>
        </p:blipFill>
        <p:spPr>
          <a:xfrm>
            <a:off x="0" y="135720"/>
            <a:ext cx="1528763" cy="487094"/>
          </a:xfrm>
          <a:prstGeom prst="rect">
            <a:avLst/>
          </a:prstGeom>
        </p:spPr>
      </p:pic>
      <p:pic>
        <p:nvPicPr>
          <p:cNvPr id="51" name="Picture 50" descr="A picture containing table&#10;&#10;Description automatically generated">
            <a:extLst>
              <a:ext uri="{FF2B5EF4-FFF2-40B4-BE49-F238E27FC236}">
                <a16:creationId xmlns:a16="http://schemas.microsoft.com/office/drawing/2014/main" id="{FE1F888D-890B-D1E8-5E76-D25629B5BC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2809" y="415096"/>
            <a:ext cx="3291567" cy="602780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4E6EAA6-5713-2313-A623-7D6B754BD8FF}"/>
              </a:ext>
            </a:extLst>
          </p:cNvPr>
          <p:cNvSpPr txBox="1"/>
          <p:nvPr/>
        </p:nvSpPr>
        <p:spPr>
          <a:xfrm>
            <a:off x="1827280" y="1605005"/>
            <a:ext cx="11630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Chloride-rich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D3CA743-A4B5-0D55-8E71-84B7ACD5AF60}"/>
              </a:ext>
            </a:extLst>
          </p:cNvPr>
          <p:cNvSpPr txBox="1"/>
          <p:nvPr/>
        </p:nvSpPr>
        <p:spPr>
          <a:xfrm>
            <a:off x="1777852" y="4846156"/>
            <a:ext cx="12742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Chloride-poor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66203EB-174F-52F5-8B42-EEE9A16600D4}"/>
              </a:ext>
            </a:extLst>
          </p:cNvPr>
          <p:cNvSpPr txBox="1"/>
          <p:nvPr/>
        </p:nvSpPr>
        <p:spPr>
          <a:xfrm>
            <a:off x="3435179" y="71490"/>
            <a:ext cx="37737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*Note: these equations are not balanced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7037014-3748-0BFD-6E61-44F42EBFC58E}"/>
              </a:ext>
            </a:extLst>
          </p:cNvPr>
          <p:cNvSpPr txBox="1"/>
          <p:nvPr/>
        </p:nvSpPr>
        <p:spPr>
          <a:xfrm>
            <a:off x="7674417" y="622814"/>
            <a:ext cx="43930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%</a:t>
            </a:r>
            <a:r>
              <a:rPr lang="en-US" dirty="0">
                <a:solidFill>
                  <a:schemeClr val="bg1"/>
                </a:solidFill>
              </a:rPr>
              <a:t> = Percent of time that this reaction is the </a:t>
            </a:r>
            <a:r>
              <a:rPr lang="en-US" b="1" dirty="0">
                <a:solidFill>
                  <a:schemeClr val="bg1"/>
                </a:solidFill>
              </a:rPr>
              <a:t>highest energy producer </a:t>
            </a:r>
            <a:r>
              <a:rPr lang="en-US" dirty="0">
                <a:solidFill>
                  <a:schemeClr val="bg1"/>
                </a:solidFill>
              </a:rPr>
              <a:t>in its system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08C6A7E-8C44-ED67-507B-8E01EA8BCD40}"/>
              </a:ext>
            </a:extLst>
          </p:cNvPr>
          <p:cNvSpPr txBox="1"/>
          <p:nvPr/>
        </p:nvSpPr>
        <p:spPr>
          <a:xfrm>
            <a:off x="5130111" y="3397128"/>
            <a:ext cx="15392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highlight>
                  <a:srgbClr val="FFFFFF"/>
                </a:highlight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chloride-poor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0BAB759-9CD9-BA8D-B8E3-DB6C6BA935A3}"/>
              </a:ext>
            </a:extLst>
          </p:cNvPr>
          <p:cNvSpPr txBox="1"/>
          <p:nvPr/>
        </p:nvSpPr>
        <p:spPr>
          <a:xfrm>
            <a:off x="5137949" y="4773813"/>
            <a:ext cx="18405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highlight>
                  <a:srgbClr val="FFFFFF"/>
                </a:highlight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chloride-rich     </a:t>
            </a:r>
            <a:r>
              <a:rPr lang="en-US" sz="1400" b="1" dirty="0">
                <a:highlight>
                  <a:srgbClr val="FFFFFF"/>
                </a:highlight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.</a:t>
            </a:r>
          </a:p>
        </p:txBody>
      </p:sp>
      <p:sp>
        <p:nvSpPr>
          <p:cNvPr id="7" name="5-Point Star 6">
            <a:extLst>
              <a:ext uri="{FF2B5EF4-FFF2-40B4-BE49-F238E27FC236}">
                <a16:creationId xmlns:a16="http://schemas.microsoft.com/office/drawing/2014/main" id="{F0DFD431-EA4A-DE52-BDA8-4D127A4769D0}"/>
              </a:ext>
            </a:extLst>
          </p:cNvPr>
          <p:cNvSpPr/>
          <p:nvPr/>
        </p:nvSpPr>
        <p:spPr>
          <a:xfrm>
            <a:off x="3052118" y="942376"/>
            <a:ext cx="271850" cy="284205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5-Point Star 8">
            <a:extLst>
              <a:ext uri="{FF2B5EF4-FFF2-40B4-BE49-F238E27FC236}">
                <a16:creationId xmlns:a16="http://schemas.microsoft.com/office/drawing/2014/main" id="{22EFED0F-424E-A1C7-FCE1-A8581A455045}"/>
              </a:ext>
            </a:extLst>
          </p:cNvPr>
          <p:cNvSpPr/>
          <p:nvPr/>
        </p:nvSpPr>
        <p:spPr>
          <a:xfrm>
            <a:off x="3052118" y="4267802"/>
            <a:ext cx="271850" cy="284205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5218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hart, sunburst chart&#10;&#10;Description automatically generated">
            <a:extLst>
              <a:ext uri="{FF2B5EF4-FFF2-40B4-BE49-F238E27FC236}">
                <a16:creationId xmlns:a16="http://schemas.microsoft.com/office/drawing/2014/main" id="{1BC657FA-98F2-B1AD-C689-FBBA47E470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8986"/>
          <a:stretch/>
        </p:blipFill>
        <p:spPr>
          <a:xfrm>
            <a:off x="246416" y="148855"/>
            <a:ext cx="4143213" cy="3429000"/>
          </a:xfrm>
          <a:prstGeom prst="rect">
            <a:avLst/>
          </a:prstGeom>
        </p:spPr>
      </p:pic>
      <p:pic>
        <p:nvPicPr>
          <p:cNvPr id="8" name="Picture 7" descr="Chart&#10;&#10;Description automatically generated">
            <a:extLst>
              <a:ext uri="{FF2B5EF4-FFF2-40B4-BE49-F238E27FC236}">
                <a16:creationId xmlns:a16="http://schemas.microsoft.com/office/drawing/2014/main" id="{DE5402EB-30D6-2F44-B6D9-2EF7BE06DF6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r="39012"/>
          <a:stretch/>
        </p:blipFill>
        <p:spPr>
          <a:xfrm>
            <a:off x="294658" y="3429000"/>
            <a:ext cx="4082644" cy="3431200"/>
          </a:xfrm>
          <a:prstGeom prst="rect">
            <a:avLst/>
          </a:prstGeom>
        </p:spPr>
      </p:pic>
      <p:pic>
        <p:nvPicPr>
          <p:cNvPr id="12" name="Picture 11" descr="Chart&#10;&#10;Description automatically generated">
            <a:extLst>
              <a:ext uri="{FF2B5EF4-FFF2-40B4-BE49-F238E27FC236}">
                <a16:creationId xmlns:a16="http://schemas.microsoft.com/office/drawing/2014/main" id="{10B0F549-5909-6F9C-A797-CD85F9CC75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62901" t="77589" r="6364" b="167"/>
          <a:stretch/>
        </p:blipFill>
        <p:spPr>
          <a:xfrm>
            <a:off x="0" y="3335847"/>
            <a:ext cx="1528763" cy="567112"/>
          </a:xfrm>
          <a:prstGeom prst="rect">
            <a:avLst/>
          </a:prstGeom>
        </p:spPr>
      </p:pic>
      <p:pic>
        <p:nvPicPr>
          <p:cNvPr id="13" name="Picture 12" descr="Chart, sunburst chart&#10;&#10;Description automatically generated">
            <a:extLst>
              <a:ext uri="{FF2B5EF4-FFF2-40B4-BE49-F238E27FC236}">
                <a16:creationId xmlns:a16="http://schemas.microsoft.com/office/drawing/2014/main" id="{329C495C-CD2D-8FF0-3FDE-A77A15F891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770" t="80381" r="5302" b="103"/>
          <a:stretch/>
        </p:blipFill>
        <p:spPr>
          <a:xfrm>
            <a:off x="0" y="135720"/>
            <a:ext cx="1528763" cy="487094"/>
          </a:xfrm>
          <a:prstGeom prst="rect">
            <a:avLst/>
          </a:prstGeom>
        </p:spPr>
      </p:pic>
      <p:pic>
        <p:nvPicPr>
          <p:cNvPr id="51" name="Picture 50" descr="A picture containing table&#10;&#10;Description automatically generated">
            <a:extLst>
              <a:ext uri="{FF2B5EF4-FFF2-40B4-BE49-F238E27FC236}">
                <a16:creationId xmlns:a16="http://schemas.microsoft.com/office/drawing/2014/main" id="{FE1F888D-890B-D1E8-5E76-D25629B5BC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2809" y="415096"/>
            <a:ext cx="3291567" cy="602780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4E6EAA6-5713-2313-A623-7D6B754BD8FF}"/>
              </a:ext>
            </a:extLst>
          </p:cNvPr>
          <p:cNvSpPr txBox="1"/>
          <p:nvPr/>
        </p:nvSpPr>
        <p:spPr>
          <a:xfrm>
            <a:off x="1827280" y="1605005"/>
            <a:ext cx="11630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Chloride-rich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D3CA743-A4B5-0D55-8E71-84B7ACD5AF60}"/>
              </a:ext>
            </a:extLst>
          </p:cNvPr>
          <p:cNvSpPr txBox="1"/>
          <p:nvPr/>
        </p:nvSpPr>
        <p:spPr>
          <a:xfrm>
            <a:off x="1777852" y="4846156"/>
            <a:ext cx="12742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Chloride-poor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66203EB-174F-52F5-8B42-EEE9A16600D4}"/>
              </a:ext>
            </a:extLst>
          </p:cNvPr>
          <p:cNvSpPr txBox="1"/>
          <p:nvPr/>
        </p:nvSpPr>
        <p:spPr>
          <a:xfrm>
            <a:off x="3435179" y="71490"/>
            <a:ext cx="37737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*Note: these equations are not balanced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7037014-3748-0BFD-6E61-44F42EBFC58E}"/>
              </a:ext>
            </a:extLst>
          </p:cNvPr>
          <p:cNvSpPr txBox="1"/>
          <p:nvPr/>
        </p:nvSpPr>
        <p:spPr>
          <a:xfrm>
            <a:off x="7674417" y="622814"/>
            <a:ext cx="43930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%</a:t>
            </a:r>
            <a:r>
              <a:rPr lang="en-US" dirty="0">
                <a:solidFill>
                  <a:schemeClr val="bg1"/>
                </a:solidFill>
              </a:rPr>
              <a:t> = Percent of time that this reaction is the </a:t>
            </a:r>
            <a:r>
              <a:rPr lang="en-US" b="1" dirty="0">
                <a:solidFill>
                  <a:schemeClr val="bg1"/>
                </a:solidFill>
              </a:rPr>
              <a:t>highest energy producer </a:t>
            </a:r>
            <a:r>
              <a:rPr lang="en-US" dirty="0">
                <a:solidFill>
                  <a:schemeClr val="bg1"/>
                </a:solidFill>
              </a:rPr>
              <a:t>in its system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08C6A7E-8C44-ED67-507B-8E01EA8BCD40}"/>
              </a:ext>
            </a:extLst>
          </p:cNvPr>
          <p:cNvSpPr txBox="1"/>
          <p:nvPr/>
        </p:nvSpPr>
        <p:spPr>
          <a:xfrm>
            <a:off x="5130111" y="3397128"/>
            <a:ext cx="15392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highlight>
                  <a:srgbClr val="FFFFFF"/>
                </a:highlight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chloride-poor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0BAB759-9CD9-BA8D-B8E3-DB6C6BA935A3}"/>
              </a:ext>
            </a:extLst>
          </p:cNvPr>
          <p:cNvSpPr txBox="1"/>
          <p:nvPr/>
        </p:nvSpPr>
        <p:spPr>
          <a:xfrm>
            <a:off x="5137949" y="4773813"/>
            <a:ext cx="18405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highlight>
                  <a:srgbClr val="FFFFFF"/>
                </a:highlight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chloride-rich     </a:t>
            </a:r>
            <a:r>
              <a:rPr lang="en-US" sz="1400" b="1" dirty="0">
                <a:highlight>
                  <a:srgbClr val="FFFFFF"/>
                </a:highlight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.</a:t>
            </a:r>
          </a:p>
        </p:txBody>
      </p:sp>
      <p:sp>
        <p:nvSpPr>
          <p:cNvPr id="7" name="5-Point Star 6">
            <a:extLst>
              <a:ext uri="{FF2B5EF4-FFF2-40B4-BE49-F238E27FC236}">
                <a16:creationId xmlns:a16="http://schemas.microsoft.com/office/drawing/2014/main" id="{F0DFD431-EA4A-DE52-BDA8-4D127A4769D0}"/>
              </a:ext>
            </a:extLst>
          </p:cNvPr>
          <p:cNvSpPr/>
          <p:nvPr/>
        </p:nvSpPr>
        <p:spPr>
          <a:xfrm>
            <a:off x="1149608" y="1783341"/>
            <a:ext cx="271850" cy="284205"/>
          </a:xfrm>
          <a:prstGeom prst="star5">
            <a:avLst/>
          </a:prstGeom>
          <a:solidFill>
            <a:srgbClr val="D05BBB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5-Point Star 8">
            <a:extLst>
              <a:ext uri="{FF2B5EF4-FFF2-40B4-BE49-F238E27FC236}">
                <a16:creationId xmlns:a16="http://schemas.microsoft.com/office/drawing/2014/main" id="{22EFED0F-424E-A1C7-FCE1-A8581A455045}"/>
              </a:ext>
            </a:extLst>
          </p:cNvPr>
          <p:cNvSpPr/>
          <p:nvPr/>
        </p:nvSpPr>
        <p:spPr>
          <a:xfrm>
            <a:off x="1895959" y="592725"/>
            <a:ext cx="271850" cy="284205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5-Point Star 4">
            <a:extLst>
              <a:ext uri="{FF2B5EF4-FFF2-40B4-BE49-F238E27FC236}">
                <a16:creationId xmlns:a16="http://schemas.microsoft.com/office/drawing/2014/main" id="{33F5A003-3DB4-4B21-E2CD-EAC9FF815A48}"/>
              </a:ext>
            </a:extLst>
          </p:cNvPr>
          <p:cNvSpPr/>
          <p:nvPr/>
        </p:nvSpPr>
        <p:spPr>
          <a:xfrm>
            <a:off x="1406583" y="5449955"/>
            <a:ext cx="271850" cy="284205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5-Point Star 5">
            <a:extLst>
              <a:ext uri="{FF2B5EF4-FFF2-40B4-BE49-F238E27FC236}">
                <a16:creationId xmlns:a16="http://schemas.microsoft.com/office/drawing/2014/main" id="{1FEE925D-0FB4-D21B-5690-0F9D82702B62}"/>
              </a:ext>
            </a:extLst>
          </p:cNvPr>
          <p:cNvSpPr/>
          <p:nvPr/>
        </p:nvSpPr>
        <p:spPr>
          <a:xfrm>
            <a:off x="1256913" y="4596279"/>
            <a:ext cx="271850" cy="284205"/>
          </a:xfrm>
          <a:prstGeom prst="star5">
            <a:avLst/>
          </a:prstGeom>
          <a:solidFill>
            <a:srgbClr val="D05BBB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5-Point Star 13">
            <a:extLst>
              <a:ext uri="{FF2B5EF4-FFF2-40B4-BE49-F238E27FC236}">
                <a16:creationId xmlns:a16="http://schemas.microsoft.com/office/drawing/2014/main" id="{6633C731-FB72-04C5-B8AF-E55CB02A39A9}"/>
              </a:ext>
            </a:extLst>
          </p:cNvPr>
          <p:cNvSpPr/>
          <p:nvPr/>
        </p:nvSpPr>
        <p:spPr>
          <a:xfrm>
            <a:off x="1294995" y="1152362"/>
            <a:ext cx="271850" cy="284205"/>
          </a:xfrm>
          <a:prstGeom prst="star5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5-Point Star 14">
            <a:extLst>
              <a:ext uri="{FF2B5EF4-FFF2-40B4-BE49-F238E27FC236}">
                <a16:creationId xmlns:a16="http://schemas.microsoft.com/office/drawing/2014/main" id="{62C6A7E1-61DE-3185-0D64-83C772559C36}"/>
              </a:ext>
            </a:extLst>
          </p:cNvPr>
          <p:cNvSpPr/>
          <p:nvPr/>
        </p:nvSpPr>
        <p:spPr>
          <a:xfrm>
            <a:off x="2718486" y="5872965"/>
            <a:ext cx="271850" cy="284205"/>
          </a:xfrm>
          <a:prstGeom prst="star5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6888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hart, sunburst chart&#10;&#10;Description automatically generated">
            <a:extLst>
              <a:ext uri="{FF2B5EF4-FFF2-40B4-BE49-F238E27FC236}">
                <a16:creationId xmlns:a16="http://schemas.microsoft.com/office/drawing/2014/main" id="{1BC657FA-98F2-B1AD-C689-FBBA47E470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8986"/>
          <a:stretch/>
        </p:blipFill>
        <p:spPr>
          <a:xfrm>
            <a:off x="246416" y="148855"/>
            <a:ext cx="4143213" cy="3429000"/>
          </a:xfrm>
          <a:prstGeom prst="rect">
            <a:avLst/>
          </a:prstGeom>
        </p:spPr>
      </p:pic>
      <p:pic>
        <p:nvPicPr>
          <p:cNvPr id="8" name="Picture 7" descr="Chart&#10;&#10;Description automatically generated">
            <a:extLst>
              <a:ext uri="{FF2B5EF4-FFF2-40B4-BE49-F238E27FC236}">
                <a16:creationId xmlns:a16="http://schemas.microsoft.com/office/drawing/2014/main" id="{DE5402EB-30D6-2F44-B6D9-2EF7BE06DF6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r="39012"/>
          <a:stretch/>
        </p:blipFill>
        <p:spPr>
          <a:xfrm>
            <a:off x="294658" y="3429000"/>
            <a:ext cx="4082644" cy="3431200"/>
          </a:xfrm>
          <a:prstGeom prst="rect">
            <a:avLst/>
          </a:prstGeom>
        </p:spPr>
      </p:pic>
      <p:pic>
        <p:nvPicPr>
          <p:cNvPr id="12" name="Picture 11" descr="Chart&#10;&#10;Description automatically generated">
            <a:extLst>
              <a:ext uri="{FF2B5EF4-FFF2-40B4-BE49-F238E27FC236}">
                <a16:creationId xmlns:a16="http://schemas.microsoft.com/office/drawing/2014/main" id="{10B0F549-5909-6F9C-A797-CD85F9CC75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62901" t="77589" r="6364" b="167"/>
          <a:stretch/>
        </p:blipFill>
        <p:spPr>
          <a:xfrm>
            <a:off x="0" y="3335847"/>
            <a:ext cx="1528763" cy="567112"/>
          </a:xfrm>
          <a:prstGeom prst="rect">
            <a:avLst/>
          </a:prstGeom>
        </p:spPr>
      </p:pic>
      <p:pic>
        <p:nvPicPr>
          <p:cNvPr id="13" name="Picture 12" descr="Chart, sunburst chart&#10;&#10;Description automatically generated">
            <a:extLst>
              <a:ext uri="{FF2B5EF4-FFF2-40B4-BE49-F238E27FC236}">
                <a16:creationId xmlns:a16="http://schemas.microsoft.com/office/drawing/2014/main" id="{329C495C-CD2D-8FF0-3FDE-A77A15F891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770" t="80381" r="5302" b="103"/>
          <a:stretch/>
        </p:blipFill>
        <p:spPr>
          <a:xfrm>
            <a:off x="0" y="135720"/>
            <a:ext cx="1528763" cy="487094"/>
          </a:xfrm>
          <a:prstGeom prst="rect">
            <a:avLst/>
          </a:prstGeom>
        </p:spPr>
      </p:pic>
      <p:pic>
        <p:nvPicPr>
          <p:cNvPr id="51" name="Picture 50" descr="A picture containing table&#10;&#10;Description automatically generated">
            <a:extLst>
              <a:ext uri="{FF2B5EF4-FFF2-40B4-BE49-F238E27FC236}">
                <a16:creationId xmlns:a16="http://schemas.microsoft.com/office/drawing/2014/main" id="{FE1F888D-890B-D1E8-5E76-D25629B5BC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2809" y="415096"/>
            <a:ext cx="3291567" cy="602780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4E6EAA6-5713-2313-A623-7D6B754BD8FF}"/>
              </a:ext>
            </a:extLst>
          </p:cNvPr>
          <p:cNvSpPr txBox="1"/>
          <p:nvPr/>
        </p:nvSpPr>
        <p:spPr>
          <a:xfrm>
            <a:off x="1827280" y="1605005"/>
            <a:ext cx="11630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Chloride-rich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D3CA743-A4B5-0D55-8E71-84B7ACD5AF60}"/>
              </a:ext>
            </a:extLst>
          </p:cNvPr>
          <p:cNvSpPr txBox="1"/>
          <p:nvPr/>
        </p:nvSpPr>
        <p:spPr>
          <a:xfrm>
            <a:off x="1777852" y="4846156"/>
            <a:ext cx="12742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Chloride-poor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66203EB-174F-52F5-8B42-EEE9A16600D4}"/>
              </a:ext>
            </a:extLst>
          </p:cNvPr>
          <p:cNvSpPr txBox="1"/>
          <p:nvPr/>
        </p:nvSpPr>
        <p:spPr>
          <a:xfrm>
            <a:off x="3435179" y="71490"/>
            <a:ext cx="37737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*Note: these equations are not balanced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7037014-3748-0BFD-6E61-44F42EBFC58E}"/>
              </a:ext>
            </a:extLst>
          </p:cNvPr>
          <p:cNvSpPr txBox="1"/>
          <p:nvPr/>
        </p:nvSpPr>
        <p:spPr>
          <a:xfrm>
            <a:off x="7674417" y="622814"/>
            <a:ext cx="43930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%</a:t>
            </a:r>
            <a:r>
              <a:rPr lang="en-US" dirty="0">
                <a:solidFill>
                  <a:schemeClr val="bg1"/>
                </a:solidFill>
              </a:rPr>
              <a:t> = Percent of time that this reaction is the </a:t>
            </a:r>
            <a:r>
              <a:rPr lang="en-US" b="1" dirty="0">
                <a:solidFill>
                  <a:schemeClr val="bg1"/>
                </a:solidFill>
              </a:rPr>
              <a:t>highest energy producer </a:t>
            </a:r>
            <a:r>
              <a:rPr lang="en-US" dirty="0">
                <a:solidFill>
                  <a:schemeClr val="bg1"/>
                </a:solidFill>
              </a:rPr>
              <a:t>in its system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08C6A7E-8C44-ED67-507B-8E01EA8BCD40}"/>
              </a:ext>
            </a:extLst>
          </p:cNvPr>
          <p:cNvSpPr txBox="1"/>
          <p:nvPr/>
        </p:nvSpPr>
        <p:spPr>
          <a:xfrm>
            <a:off x="5130111" y="3397128"/>
            <a:ext cx="15392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highlight>
                  <a:srgbClr val="FFFFFF"/>
                </a:highlight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chloride-poor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0BAB759-9CD9-BA8D-B8E3-DB6C6BA935A3}"/>
              </a:ext>
            </a:extLst>
          </p:cNvPr>
          <p:cNvSpPr txBox="1"/>
          <p:nvPr/>
        </p:nvSpPr>
        <p:spPr>
          <a:xfrm>
            <a:off x="5137949" y="4773813"/>
            <a:ext cx="18405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highlight>
                  <a:srgbClr val="FFFFFF"/>
                </a:highlight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chloride-rich     </a:t>
            </a:r>
            <a:r>
              <a:rPr lang="en-US" sz="1400" b="1" dirty="0">
                <a:highlight>
                  <a:srgbClr val="FFFFFF"/>
                </a:highlight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.</a:t>
            </a:r>
          </a:p>
        </p:txBody>
      </p:sp>
      <p:sp>
        <p:nvSpPr>
          <p:cNvPr id="9" name="5-Point Star 8">
            <a:extLst>
              <a:ext uri="{FF2B5EF4-FFF2-40B4-BE49-F238E27FC236}">
                <a16:creationId xmlns:a16="http://schemas.microsoft.com/office/drawing/2014/main" id="{22EFED0F-424E-A1C7-FCE1-A8581A455045}"/>
              </a:ext>
            </a:extLst>
          </p:cNvPr>
          <p:cNvSpPr/>
          <p:nvPr/>
        </p:nvSpPr>
        <p:spPr>
          <a:xfrm>
            <a:off x="1945979" y="3902959"/>
            <a:ext cx="271850" cy="284205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12BDA3A-CBF7-7DCA-97BB-56F84D0A7A65}"/>
              </a:ext>
            </a:extLst>
          </p:cNvPr>
          <p:cNvSpPr/>
          <p:nvPr/>
        </p:nvSpPr>
        <p:spPr>
          <a:xfrm>
            <a:off x="4389629" y="3655477"/>
            <a:ext cx="2987355" cy="340156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7787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hart, sunburst chart&#10;&#10;Description automatically generated">
            <a:extLst>
              <a:ext uri="{FF2B5EF4-FFF2-40B4-BE49-F238E27FC236}">
                <a16:creationId xmlns:a16="http://schemas.microsoft.com/office/drawing/2014/main" id="{1BC657FA-98F2-B1AD-C689-FBBA47E470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8986"/>
          <a:stretch/>
        </p:blipFill>
        <p:spPr>
          <a:xfrm>
            <a:off x="246416" y="148855"/>
            <a:ext cx="4143213" cy="3429000"/>
          </a:xfrm>
          <a:prstGeom prst="rect">
            <a:avLst/>
          </a:prstGeom>
        </p:spPr>
      </p:pic>
      <p:pic>
        <p:nvPicPr>
          <p:cNvPr id="8" name="Picture 7" descr="Chart&#10;&#10;Description automatically generated">
            <a:extLst>
              <a:ext uri="{FF2B5EF4-FFF2-40B4-BE49-F238E27FC236}">
                <a16:creationId xmlns:a16="http://schemas.microsoft.com/office/drawing/2014/main" id="{DE5402EB-30D6-2F44-B6D9-2EF7BE06DF6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r="39012"/>
          <a:stretch/>
        </p:blipFill>
        <p:spPr>
          <a:xfrm>
            <a:off x="294658" y="3429000"/>
            <a:ext cx="4082644" cy="3431200"/>
          </a:xfrm>
          <a:prstGeom prst="rect">
            <a:avLst/>
          </a:prstGeom>
        </p:spPr>
      </p:pic>
      <p:pic>
        <p:nvPicPr>
          <p:cNvPr id="12" name="Picture 11" descr="Chart&#10;&#10;Description automatically generated">
            <a:extLst>
              <a:ext uri="{FF2B5EF4-FFF2-40B4-BE49-F238E27FC236}">
                <a16:creationId xmlns:a16="http://schemas.microsoft.com/office/drawing/2014/main" id="{10B0F549-5909-6F9C-A797-CD85F9CC75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62901" t="77589" r="6364" b="167"/>
          <a:stretch/>
        </p:blipFill>
        <p:spPr>
          <a:xfrm>
            <a:off x="0" y="3335847"/>
            <a:ext cx="1528763" cy="567112"/>
          </a:xfrm>
          <a:prstGeom prst="rect">
            <a:avLst/>
          </a:prstGeom>
        </p:spPr>
      </p:pic>
      <p:pic>
        <p:nvPicPr>
          <p:cNvPr id="13" name="Picture 12" descr="Chart, sunburst chart&#10;&#10;Description automatically generated">
            <a:extLst>
              <a:ext uri="{FF2B5EF4-FFF2-40B4-BE49-F238E27FC236}">
                <a16:creationId xmlns:a16="http://schemas.microsoft.com/office/drawing/2014/main" id="{329C495C-CD2D-8FF0-3FDE-A77A15F891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770" t="80381" r="5302" b="103"/>
          <a:stretch/>
        </p:blipFill>
        <p:spPr>
          <a:xfrm>
            <a:off x="0" y="135720"/>
            <a:ext cx="1528763" cy="487094"/>
          </a:xfrm>
          <a:prstGeom prst="rect">
            <a:avLst/>
          </a:prstGeom>
        </p:spPr>
      </p:pic>
      <p:pic>
        <p:nvPicPr>
          <p:cNvPr id="51" name="Picture 50" descr="A picture containing table&#10;&#10;Description automatically generated">
            <a:extLst>
              <a:ext uri="{FF2B5EF4-FFF2-40B4-BE49-F238E27FC236}">
                <a16:creationId xmlns:a16="http://schemas.microsoft.com/office/drawing/2014/main" id="{FE1F888D-890B-D1E8-5E76-D25629B5BC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2809" y="415096"/>
            <a:ext cx="3291567" cy="602780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4E6EAA6-5713-2313-A623-7D6B754BD8FF}"/>
              </a:ext>
            </a:extLst>
          </p:cNvPr>
          <p:cNvSpPr txBox="1"/>
          <p:nvPr/>
        </p:nvSpPr>
        <p:spPr>
          <a:xfrm>
            <a:off x="1827280" y="1605005"/>
            <a:ext cx="11630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Chloride-rich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D3CA743-A4B5-0D55-8E71-84B7ACD5AF60}"/>
              </a:ext>
            </a:extLst>
          </p:cNvPr>
          <p:cNvSpPr txBox="1"/>
          <p:nvPr/>
        </p:nvSpPr>
        <p:spPr>
          <a:xfrm>
            <a:off x="1777852" y="4846156"/>
            <a:ext cx="12742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Chloride-poor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66203EB-174F-52F5-8B42-EEE9A16600D4}"/>
              </a:ext>
            </a:extLst>
          </p:cNvPr>
          <p:cNvSpPr txBox="1"/>
          <p:nvPr/>
        </p:nvSpPr>
        <p:spPr>
          <a:xfrm>
            <a:off x="3435179" y="71490"/>
            <a:ext cx="37737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*Note: these equations are not balanced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7037014-3748-0BFD-6E61-44F42EBFC58E}"/>
              </a:ext>
            </a:extLst>
          </p:cNvPr>
          <p:cNvSpPr txBox="1"/>
          <p:nvPr/>
        </p:nvSpPr>
        <p:spPr>
          <a:xfrm>
            <a:off x="7674417" y="622814"/>
            <a:ext cx="43930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%</a:t>
            </a:r>
            <a:r>
              <a:rPr lang="en-US" dirty="0">
                <a:solidFill>
                  <a:schemeClr val="bg1"/>
                </a:solidFill>
              </a:rPr>
              <a:t> = Percent of time that this reaction is the </a:t>
            </a:r>
            <a:r>
              <a:rPr lang="en-US" b="1" dirty="0">
                <a:solidFill>
                  <a:schemeClr val="bg1"/>
                </a:solidFill>
              </a:rPr>
              <a:t>highest energy producer </a:t>
            </a:r>
            <a:r>
              <a:rPr lang="en-US" dirty="0">
                <a:solidFill>
                  <a:schemeClr val="bg1"/>
                </a:solidFill>
              </a:rPr>
              <a:t>in its system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08C6A7E-8C44-ED67-507B-8E01EA8BCD40}"/>
              </a:ext>
            </a:extLst>
          </p:cNvPr>
          <p:cNvSpPr txBox="1"/>
          <p:nvPr/>
        </p:nvSpPr>
        <p:spPr>
          <a:xfrm>
            <a:off x="5130111" y="3397128"/>
            <a:ext cx="15392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highlight>
                  <a:srgbClr val="FFFFFF"/>
                </a:highlight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chloride-poor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0BAB759-9CD9-BA8D-B8E3-DB6C6BA935A3}"/>
              </a:ext>
            </a:extLst>
          </p:cNvPr>
          <p:cNvSpPr txBox="1"/>
          <p:nvPr/>
        </p:nvSpPr>
        <p:spPr>
          <a:xfrm>
            <a:off x="5137949" y="4773813"/>
            <a:ext cx="18405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highlight>
                  <a:srgbClr val="FFFFFF"/>
                </a:highlight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chloride-rich     </a:t>
            </a:r>
            <a:r>
              <a:rPr lang="en-US" sz="1400" b="1" dirty="0">
                <a:highlight>
                  <a:srgbClr val="FFFFFF"/>
                </a:highlight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.</a:t>
            </a:r>
          </a:p>
        </p:txBody>
      </p:sp>
      <p:sp>
        <p:nvSpPr>
          <p:cNvPr id="9" name="5-Point Star 8">
            <a:extLst>
              <a:ext uri="{FF2B5EF4-FFF2-40B4-BE49-F238E27FC236}">
                <a16:creationId xmlns:a16="http://schemas.microsoft.com/office/drawing/2014/main" id="{22EFED0F-424E-A1C7-FCE1-A8581A455045}"/>
              </a:ext>
            </a:extLst>
          </p:cNvPr>
          <p:cNvSpPr/>
          <p:nvPr/>
        </p:nvSpPr>
        <p:spPr>
          <a:xfrm>
            <a:off x="1945979" y="3902959"/>
            <a:ext cx="271850" cy="284205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12BDA3A-CBF7-7DCA-97BB-56F84D0A7A65}"/>
              </a:ext>
            </a:extLst>
          </p:cNvPr>
          <p:cNvSpPr/>
          <p:nvPr/>
        </p:nvSpPr>
        <p:spPr>
          <a:xfrm>
            <a:off x="4389629" y="3655477"/>
            <a:ext cx="2987355" cy="340156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A022134-0311-1BC0-3F02-2991C58F1A96}"/>
              </a:ext>
            </a:extLst>
          </p:cNvPr>
          <p:cNvSpPr/>
          <p:nvPr/>
        </p:nvSpPr>
        <p:spPr>
          <a:xfrm>
            <a:off x="4389629" y="1823965"/>
            <a:ext cx="2987355" cy="340156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5-Point Star 14">
            <a:extLst>
              <a:ext uri="{FF2B5EF4-FFF2-40B4-BE49-F238E27FC236}">
                <a16:creationId xmlns:a16="http://schemas.microsoft.com/office/drawing/2014/main" id="{04BA6528-CE47-3658-1BC4-FD35988E9B7D}"/>
              </a:ext>
            </a:extLst>
          </p:cNvPr>
          <p:cNvSpPr/>
          <p:nvPr/>
        </p:nvSpPr>
        <p:spPr>
          <a:xfrm>
            <a:off x="1392838" y="2321869"/>
            <a:ext cx="271850" cy="284205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5-Point Star 15">
            <a:extLst>
              <a:ext uri="{FF2B5EF4-FFF2-40B4-BE49-F238E27FC236}">
                <a16:creationId xmlns:a16="http://schemas.microsoft.com/office/drawing/2014/main" id="{B4A02E6D-FF3B-7A19-5297-0E0F0D7CDD42}"/>
              </a:ext>
            </a:extLst>
          </p:cNvPr>
          <p:cNvSpPr/>
          <p:nvPr/>
        </p:nvSpPr>
        <p:spPr>
          <a:xfrm>
            <a:off x="2342736" y="5946081"/>
            <a:ext cx="271850" cy="284205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7193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hart, sunburst chart&#10;&#10;Description automatically generated">
            <a:extLst>
              <a:ext uri="{FF2B5EF4-FFF2-40B4-BE49-F238E27FC236}">
                <a16:creationId xmlns:a16="http://schemas.microsoft.com/office/drawing/2014/main" id="{1BC657FA-98F2-B1AD-C689-FBBA47E470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8986"/>
          <a:stretch/>
        </p:blipFill>
        <p:spPr>
          <a:xfrm>
            <a:off x="246416" y="148855"/>
            <a:ext cx="4143213" cy="3429000"/>
          </a:xfrm>
          <a:prstGeom prst="rect">
            <a:avLst/>
          </a:prstGeom>
        </p:spPr>
      </p:pic>
      <p:pic>
        <p:nvPicPr>
          <p:cNvPr id="8" name="Picture 7" descr="Chart&#10;&#10;Description automatically generated">
            <a:extLst>
              <a:ext uri="{FF2B5EF4-FFF2-40B4-BE49-F238E27FC236}">
                <a16:creationId xmlns:a16="http://schemas.microsoft.com/office/drawing/2014/main" id="{DE5402EB-30D6-2F44-B6D9-2EF7BE06DF6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r="39012"/>
          <a:stretch/>
        </p:blipFill>
        <p:spPr>
          <a:xfrm>
            <a:off x="294658" y="3429000"/>
            <a:ext cx="4082644" cy="3431200"/>
          </a:xfrm>
          <a:prstGeom prst="rect">
            <a:avLst/>
          </a:prstGeom>
        </p:spPr>
      </p:pic>
      <p:pic>
        <p:nvPicPr>
          <p:cNvPr id="12" name="Picture 11" descr="Chart&#10;&#10;Description automatically generated">
            <a:extLst>
              <a:ext uri="{FF2B5EF4-FFF2-40B4-BE49-F238E27FC236}">
                <a16:creationId xmlns:a16="http://schemas.microsoft.com/office/drawing/2014/main" id="{10B0F549-5909-6F9C-A797-CD85F9CC75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62901" t="77589" r="6364" b="167"/>
          <a:stretch/>
        </p:blipFill>
        <p:spPr>
          <a:xfrm>
            <a:off x="0" y="3335847"/>
            <a:ext cx="1528763" cy="567112"/>
          </a:xfrm>
          <a:prstGeom prst="rect">
            <a:avLst/>
          </a:prstGeom>
        </p:spPr>
      </p:pic>
      <p:pic>
        <p:nvPicPr>
          <p:cNvPr id="13" name="Picture 12" descr="Chart, sunburst chart&#10;&#10;Description automatically generated">
            <a:extLst>
              <a:ext uri="{FF2B5EF4-FFF2-40B4-BE49-F238E27FC236}">
                <a16:creationId xmlns:a16="http://schemas.microsoft.com/office/drawing/2014/main" id="{329C495C-CD2D-8FF0-3FDE-A77A15F891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770" t="80381" r="5302" b="103"/>
          <a:stretch/>
        </p:blipFill>
        <p:spPr>
          <a:xfrm>
            <a:off x="0" y="135720"/>
            <a:ext cx="1528763" cy="487094"/>
          </a:xfrm>
          <a:prstGeom prst="rect">
            <a:avLst/>
          </a:prstGeom>
        </p:spPr>
      </p:pic>
      <p:pic>
        <p:nvPicPr>
          <p:cNvPr id="51" name="Picture 50" descr="A picture containing table&#10;&#10;Description automatically generated">
            <a:extLst>
              <a:ext uri="{FF2B5EF4-FFF2-40B4-BE49-F238E27FC236}">
                <a16:creationId xmlns:a16="http://schemas.microsoft.com/office/drawing/2014/main" id="{FE1F888D-890B-D1E8-5E76-D25629B5BC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2809" y="415096"/>
            <a:ext cx="3291567" cy="602780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4E6EAA6-5713-2313-A623-7D6B754BD8FF}"/>
              </a:ext>
            </a:extLst>
          </p:cNvPr>
          <p:cNvSpPr txBox="1"/>
          <p:nvPr/>
        </p:nvSpPr>
        <p:spPr>
          <a:xfrm>
            <a:off x="1827280" y="1605005"/>
            <a:ext cx="11630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Chloride-rich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D3CA743-A4B5-0D55-8E71-84B7ACD5AF60}"/>
              </a:ext>
            </a:extLst>
          </p:cNvPr>
          <p:cNvSpPr txBox="1"/>
          <p:nvPr/>
        </p:nvSpPr>
        <p:spPr>
          <a:xfrm>
            <a:off x="1777852" y="4846156"/>
            <a:ext cx="12742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Chloride-poor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66203EB-174F-52F5-8B42-EEE9A16600D4}"/>
              </a:ext>
            </a:extLst>
          </p:cNvPr>
          <p:cNvSpPr txBox="1"/>
          <p:nvPr/>
        </p:nvSpPr>
        <p:spPr>
          <a:xfrm>
            <a:off x="3435179" y="71490"/>
            <a:ext cx="37737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*Note: these equations are not balanced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7037014-3748-0BFD-6E61-44F42EBFC58E}"/>
              </a:ext>
            </a:extLst>
          </p:cNvPr>
          <p:cNvSpPr txBox="1"/>
          <p:nvPr/>
        </p:nvSpPr>
        <p:spPr>
          <a:xfrm>
            <a:off x="7674417" y="622814"/>
            <a:ext cx="43930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%</a:t>
            </a:r>
            <a:r>
              <a:rPr lang="en-US" dirty="0">
                <a:solidFill>
                  <a:schemeClr val="bg1"/>
                </a:solidFill>
              </a:rPr>
              <a:t> = Percent of time that this reaction is the </a:t>
            </a:r>
            <a:r>
              <a:rPr lang="en-US" b="1" dirty="0">
                <a:solidFill>
                  <a:schemeClr val="bg1"/>
                </a:solidFill>
              </a:rPr>
              <a:t>highest energy producer </a:t>
            </a:r>
            <a:r>
              <a:rPr lang="en-US" dirty="0">
                <a:solidFill>
                  <a:schemeClr val="bg1"/>
                </a:solidFill>
              </a:rPr>
              <a:t>in its system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08C6A7E-8C44-ED67-507B-8E01EA8BCD40}"/>
              </a:ext>
            </a:extLst>
          </p:cNvPr>
          <p:cNvSpPr txBox="1"/>
          <p:nvPr/>
        </p:nvSpPr>
        <p:spPr>
          <a:xfrm>
            <a:off x="5130111" y="3397128"/>
            <a:ext cx="15392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highlight>
                  <a:srgbClr val="FFFFFF"/>
                </a:highlight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chloride-poor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0BAB759-9CD9-BA8D-B8E3-DB6C6BA935A3}"/>
              </a:ext>
            </a:extLst>
          </p:cNvPr>
          <p:cNvSpPr txBox="1"/>
          <p:nvPr/>
        </p:nvSpPr>
        <p:spPr>
          <a:xfrm>
            <a:off x="5137949" y="4773813"/>
            <a:ext cx="18405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highlight>
                  <a:srgbClr val="FFFFFF"/>
                </a:highlight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chloride-rich     </a:t>
            </a:r>
            <a:r>
              <a:rPr lang="en-US" sz="1400" b="1" dirty="0">
                <a:highlight>
                  <a:srgbClr val="FFFFFF"/>
                </a:highlight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398000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4" descr="Pine Tree Clip Art PNG Images, Free Transparent Pine Tree Clip Art Download  - KindPNG">
            <a:extLst>
              <a:ext uri="{FF2B5EF4-FFF2-40B4-BE49-F238E27FC236}">
                <a16:creationId xmlns:a16="http://schemas.microsoft.com/office/drawing/2014/main" id="{2D7C1308-B191-AAB4-D20E-FA70653F05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7686"/>
          <a:stretch/>
        </p:blipFill>
        <p:spPr bwMode="auto">
          <a:xfrm flipH="1">
            <a:off x="4240509" y="3148767"/>
            <a:ext cx="559437" cy="1213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ine Tree Clip Art PNG Images, Free Transparent Pine Tree Clip Art Download  - KindPNG">
            <a:extLst>
              <a:ext uri="{FF2B5EF4-FFF2-40B4-BE49-F238E27FC236}">
                <a16:creationId xmlns:a16="http://schemas.microsoft.com/office/drawing/2014/main" id="{5111CC55-D0C8-8E63-24D4-DD299BC117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686"/>
          <a:stretch/>
        </p:blipFill>
        <p:spPr bwMode="auto">
          <a:xfrm flipH="1">
            <a:off x="3717623" y="2888877"/>
            <a:ext cx="559437" cy="1213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Freeform 39">
            <a:extLst>
              <a:ext uri="{FF2B5EF4-FFF2-40B4-BE49-F238E27FC236}">
                <a16:creationId xmlns:a16="http://schemas.microsoft.com/office/drawing/2014/main" id="{66A1EA94-A419-F95E-BD7B-3DE3214241EC}"/>
              </a:ext>
            </a:extLst>
          </p:cNvPr>
          <p:cNvSpPr/>
          <p:nvPr/>
        </p:nvSpPr>
        <p:spPr>
          <a:xfrm>
            <a:off x="-11575" y="1782501"/>
            <a:ext cx="5856790" cy="5104436"/>
          </a:xfrm>
          <a:custGeom>
            <a:avLst/>
            <a:gdLst>
              <a:gd name="connsiteX0" fmla="*/ 0 w 5856790"/>
              <a:gd name="connsiteY0" fmla="*/ 694481 h 5104436"/>
              <a:gd name="connsiteX1" fmla="*/ 520861 w 5856790"/>
              <a:gd name="connsiteY1" fmla="*/ 532436 h 5104436"/>
              <a:gd name="connsiteX2" fmla="*/ 1076446 w 5856790"/>
              <a:gd name="connsiteY2" fmla="*/ 150471 h 5104436"/>
              <a:gd name="connsiteX3" fmla="*/ 1226917 w 5856790"/>
              <a:gd name="connsiteY3" fmla="*/ 0 h 5104436"/>
              <a:gd name="connsiteX4" fmla="*/ 1551008 w 5856790"/>
              <a:gd name="connsiteY4" fmla="*/ 289367 h 5104436"/>
              <a:gd name="connsiteX5" fmla="*/ 1794076 w 5856790"/>
              <a:gd name="connsiteY5" fmla="*/ 821803 h 5104436"/>
              <a:gd name="connsiteX6" fmla="*/ 1817226 w 5856790"/>
              <a:gd name="connsiteY6" fmla="*/ 544010 h 5104436"/>
              <a:gd name="connsiteX7" fmla="*/ 1956122 w 5856790"/>
              <a:gd name="connsiteY7" fmla="*/ 428264 h 5104436"/>
              <a:gd name="connsiteX8" fmla="*/ 2233914 w 5856790"/>
              <a:gd name="connsiteY8" fmla="*/ 717631 h 5104436"/>
              <a:gd name="connsiteX9" fmla="*/ 2581155 w 5856790"/>
              <a:gd name="connsiteY9" fmla="*/ 1331089 h 5104436"/>
              <a:gd name="connsiteX10" fmla="*/ 2986269 w 5856790"/>
              <a:gd name="connsiteY10" fmla="*/ 1805651 h 5104436"/>
              <a:gd name="connsiteX11" fmla="*/ 3310360 w 5856790"/>
              <a:gd name="connsiteY11" fmla="*/ 2013995 h 5104436"/>
              <a:gd name="connsiteX12" fmla="*/ 3877519 w 5856790"/>
              <a:gd name="connsiteY12" fmla="*/ 2268638 h 5104436"/>
              <a:gd name="connsiteX13" fmla="*/ 4537276 w 5856790"/>
              <a:gd name="connsiteY13" fmla="*/ 2407534 h 5104436"/>
              <a:gd name="connsiteX14" fmla="*/ 5289631 w 5856790"/>
              <a:gd name="connsiteY14" fmla="*/ 2511707 h 5104436"/>
              <a:gd name="connsiteX15" fmla="*/ 5810491 w 5856790"/>
              <a:gd name="connsiteY15" fmla="*/ 2511707 h 5104436"/>
              <a:gd name="connsiteX16" fmla="*/ 5856790 w 5856790"/>
              <a:gd name="connsiteY16" fmla="*/ 5069712 h 5104436"/>
              <a:gd name="connsiteX17" fmla="*/ 23150 w 5856790"/>
              <a:gd name="connsiteY17" fmla="*/ 5104436 h 5104436"/>
              <a:gd name="connsiteX18" fmla="*/ 0 w 5856790"/>
              <a:gd name="connsiteY18" fmla="*/ 694481 h 5104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856790" h="5104436">
                <a:moveTo>
                  <a:pt x="0" y="694481"/>
                </a:moveTo>
                <a:lnTo>
                  <a:pt x="520861" y="532436"/>
                </a:lnTo>
                <a:lnTo>
                  <a:pt x="1076446" y="150471"/>
                </a:lnTo>
                <a:lnTo>
                  <a:pt x="1226917" y="0"/>
                </a:lnTo>
                <a:lnTo>
                  <a:pt x="1551008" y="289367"/>
                </a:lnTo>
                <a:lnTo>
                  <a:pt x="1794076" y="821803"/>
                </a:lnTo>
                <a:lnTo>
                  <a:pt x="1817226" y="544010"/>
                </a:lnTo>
                <a:lnTo>
                  <a:pt x="1956122" y="428264"/>
                </a:lnTo>
                <a:lnTo>
                  <a:pt x="2233914" y="717631"/>
                </a:lnTo>
                <a:lnTo>
                  <a:pt x="2581155" y="1331089"/>
                </a:lnTo>
                <a:lnTo>
                  <a:pt x="2986269" y="1805651"/>
                </a:lnTo>
                <a:lnTo>
                  <a:pt x="3310360" y="2013995"/>
                </a:lnTo>
                <a:lnTo>
                  <a:pt x="3877519" y="2268638"/>
                </a:lnTo>
                <a:lnTo>
                  <a:pt x="4537276" y="2407534"/>
                </a:lnTo>
                <a:lnTo>
                  <a:pt x="5289631" y="2511707"/>
                </a:lnTo>
                <a:lnTo>
                  <a:pt x="5810491" y="2511707"/>
                </a:lnTo>
                <a:lnTo>
                  <a:pt x="5856790" y="5069712"/>
                </a:lnTo>
                <a:lnTo>
                  <a:pt x="23150" y="5104436"/>
                </a:lnTo>
                <a:lnTo>
                  <a:pt x="0" y="694481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  <a:alpha val="44683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Free Mountain Clipart Black And White Image - Mountain Clip Art Free  Transparent PNG - 600x416 - Free Download on NicePNG">
            <a:extLst>
              <a:ext uri="{FF2B5EF4-FFF2-40B4-BE49-F238E27FC236}">
                <a16:creationId xmlns:a16="http://schemas.microsoft.com/office/drawing/2014/main" id="{A891B75E-FCE7-E1D5-C974-DFE3276D63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31558"/>
            <a:ext cx="3136900" cy="1897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43989D47-70B4-134A-091C-A1902E6DF9EA}"/>
                  </a:ext>
                </a:extLst>
              </p14:cNvPr>
              <p14:cNvContentPartPr/>
              <p14:nvPr/>
            </p14:nvContentPartPr>
            <p14:xfrm>
              <a:off x="2574100" y="3110560"/>
              <a:ext cx="3236760" cy="118512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43989D47-70B4-134A-091C-A1902E6DF9EA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556100" y="3092560"/>
                <a:ext cx="3272400" cy="1220760"/>
              </a:xfrm>
              <a:prstGeom prst="rect">
                <a:avLst/>
              </a:prstGeom>
            </p:spPr>
          </p:pic>
        </mc:Fallback>
      </mc:AlternateContent>
      <p:sp>
        <p:nvSpPr>
          <p:cNvPr id="3" name="Cloud 2">
            <a:extLst>
              <a:ext uri="{FF2B5EF4-FFF2-40B4-BE49-F238E27FC236}">
                <a16:creationId xmlns:a16="http://schemas.microsoft.com/office/drawing/2014/main" id="{DD533DE4-02D2-29AD-76FA-82F1614A43A2}"/>
              </a:ext>
            </a:extLst>
          </p:cNvPr>
          <p:cNvSpPr/>
          <p:nvPr/>
        </p:nvSpPr>
        <p:spPr>
          <a:xfrm>
            <a:off x="1182165" y="535604"/>
            <a:ext cx="1102770" cy="666680"/>
          </a:xfrm>
          <a:prstGeom prst="cloud">
            <a:avLst/>
          </a:prstGeom>
          <a:solidFill>
            <a:srgbClr val="D8FAFF"/>
          </a:solidFill>
          <a:ln>
            <a:solidFill>
              <a:srgbClr val="ABED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05BA0B6E-E14D-C174-333C-BCCB13FD0DA8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64543"/>
          <a:stretch/>
        </p:blipFill>
        <p:spPr>
          <a:xfrm rot="21268025">
            <a:off x="1240980" y="1248938"/>
            <a:ext cx="985139" cy="360054"/>
          </a:xfrm>
          <a:prstGeom prst="rect">
            <a:avLst/>
          </a:prstGeom>
        </p:spPr>
      </p:pic>
      <p:sp>
        <p:nvSpPr>
          <p:cNvPr id="30" name="Oval 29">
            <a:extLst>
              <a:ext uri="{FF2B5EF4-FFF2-40B4-BE49-F238E27FC236}">
                <a16:creationId xmlns:a16="http://schemas.microsoft.com/office/drawing/2014/main" id="{20C344DD-B403-C9B6-3414-4E24E82A7ABC}"/>
              </a:ext>
            </a:extLst>
          </p:cNvPr>
          <p:cNvSpPr/>
          <p:nvPr/>
        </p:nvSpPr>
        <p:spPr>
          <a:xfrm>
            <a:off x="-674992" y="6410960"/>
            <a:ext cx="3637280" cy="894080"/>
          </a:xfrm>
          <a:prstGeom prst="ellipse">
            <a:avLst/>
          </a:prstGeom>
          <a:solidFill>
            <a:srgbClr val="E58032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 30">
            <a:extLst>
              <a:ext uri="{FF2B5EF4-FFF2-40B4-BE49-F238E27FC236}">
                <a16:creationId xmlns:a16="http://schemas.microsoft.com/office/drawing/2014/main" id="{5335C80F-E26B-243C-0F4A-94C517859798}"/>
              </a:ext>
            </a:extLst>
          </p:cNvPr>
          <p:cNvSpPr/>
          <p:nvPr/>
        </p:nvSpPr>
        <p:spPr>
          <a:xfrm>
            <a:off x="492203" y="5552641"/>
            <a:ext cx="203245" cy="689478"/>
          </a:xfrm>
          <a:custGeom>
            <a:avLst/>
            <a:gdLst>
              <a:gd name="connsiteX0" fmla="*/ 141776 w 179863"/>
              <a:gd name="connsiteY0" fmla="*/ 867266 h 867266"/>
              <a:gd name="connsiteX1" fmla="*/ 374 w 179863"/>
              <a:gd name="connsiteY1" fmla="*/ 565609 h 867266"/>
              <a:gd name="connsiteX2" fmla="*/ 179483 w 179863"/>
              <a:gd name="connsiteY2" fmla="*/ 339365 h 867266"/>
              <a:gd name="connsiteX3" fmla="*/ 47508 w 179863"/>
              <a:gd name="connsiteY3" fmla="*/ 131976 h 867266"/>
              <a:gd name="connsiteX4" fmla="*/ 38081 w 179863"/>
              <a:gd name="connsiteY4" fmla="*/ 0 h 867266"/>
              <a:gd name="connsiteX5" fmla="*/ 38081 w 179863"/>
              <a:gd name="connsiteY5" fmla="*/ 0 h 867266"/>
              <a:gd name="connsiteX0" fmla="*/ 162091 w 200178"/>
              <a:gd name="connsiteY0" fmla="*/ 943632 h 943632"/>
              <a:gd name="connsiteX1" fmla="*/ 20689 w 200178"/>
              <a:gd name="connsiteY1" fmla="*/ 641975 h 943632"/>
              <a:gd name="connsiteX2" fmla="*/ 199798 w 200178"/>
              <a:gd name="connsiteY2" fmla="*/ 415731 h 943632"/>
              <a:gd name="connsiteX3" fmla="*/ 67823 w 200178"/>
              <a:gd name="connsiteY3" fmla="*/ 208342 h 943632"/>
              <a:gd name="connsiteX4" fmla="*/ 58396 w 200178"/>
              <a:gd name="connsiteY4" fmla="*/ 76366 h 943632"/>
              <a:gd name="connsiteX5" fmla="*/ 0 w 200178"/>
              <a:gd name="connsiteY5" fmla="*/ 0 h 943632"/>
              <a:gd name="connsiteX0" fmla="*/ 141777 w 179864"/>
              <a:gd name="connsiteY0" fmla="*/ 930905 h 930905"/>
              <a:gd name="connsiteX1" fmla="*/ 375 w 179864"/>
              <a:gd name="connsiteY1" fmla="*/ 629248 h 930905"/>
              <a:gd name="connsiteX2" fmla="*/ 179484 w 179864"/>
              <a:gd name="connsiteY2" fmla="*/ 403004 h 930905"/>
              <a:gd name="connsiteX3" fmla="*/ 47509 w 179864"/>
              <a:gd name="connsiteY3" fmla="*/ 195615 h 930905"/>
              <a:gd name="connsiteX4" fmla="*/ 38082 w 179864"/>
              <a:gd name="connsiteY4" fmla="*/ 63639 h 930905"/>
              <a:gd name="connsiteX5" fmla="*/ 38083 w 179864"/>
              <a:gd name="connsiteY5" fmla="*/ 0 h 930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9864" h="930905">
                <a:moveTo>
                  <a:pt x="141777" y="930905"/>
                </a:moveTo>
                <a:cubicBezTo>
                  <a:pt x="67934" y="824068"/>
                  <a:pt x="-5909" y="717231"/>
                  <a:pt x="375" y="629248"/>
                </a:cubicBezTo>
                <a:cubicBezTo>
                  <a:pt x="6659" y="541265"/>
                  <a:pt x="171628" y="475276"/>
                  <a:pt x="179484" y="403004"/>
                </a:cubicBezTo>
                <a:cubicBezTo>
                  <a:pt x="187340" y="330732"/>
                  <a:pt x="71076" y="252176"/>
                  <a:pt x="47509" y="195615"/>
                </a:cubicBezTo>
                <a:cubicBezTo>
                  <a:pt x="23942" y="139054"/>
                  <a:pt x="38082" y="63639"/>
                  <a:pt x="38082" y="63639"/>
                </a:cubicBezTo>
                <a:cubicBezTo>
                  <a:pt x="38082" y="42426"/>
                  <a:pt x="38083" y="21213"/>
                  <a:pt x="38083" y="0"/>
                </a:cubicBezTo>
              </a:path>
            </a:pathLst>
          </a:custGeom>
          <a:noFill/>
          <a:ln w="28575">
            <a:solidFill>
              <a:srgbClr val="F6A92B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 31">
            <a:extLst>
              <a:ext uri="{FF2B5EF4-FFF2-40B4-BE49-F238E27FC236}">
                <a16:creationId xmlns:a16="http://schemas.microsoft.com/office/drawing/2014/main" id="{DE535006-0C5C-6FF3-99F9-B622149EDD01}"/>
              </a:ext>
            </a:extLst>
          </p:cNvPr>
          <p:cNvSpPr/>
          <p:nvPr/>
        </p:nvSpPr>
        <p:spPr>
          <a:xfrm>
            <a:off x="1092888" y="5552641"/>
            <a:ext cx="203245" cy="689478"/>
          </a:xfrm>
          <a:custGeom>
            <a:avLst/>
            <a:gdLst>
              <a:gd name="connsiteX0" fmla="*/ 141776 w 179863"/>
              <a:gd name="connsiteY0" fmla="*/ 867266 h 867266"/>
              <a:gd name="connsiteX1" fmla="*/ 374 w 179863"/>
              <a:gd name="connsiteY1" fmla="*/ 565609 h 867266"/>
              <a:gd name="connsiteX2" fmla="*/ 179483 w 179863"/>
              <a:gd name="connsiteY2" fmla="*/ 339365 h 867266"/>
              <a:gd name="connsiteX3" fmla="*/ 47508 w 179863"/>
              <a:gd name="connsiteY3" fmla="*/ 131976 h 867266"/>
              <a:gd name="connsiteX4" fmla="*/ 38081 w 179863"/>
              <a:gd name="connsiteY4" fmla="*/ 0 h 867266"/>
              <a:gd name="connsiteX5" fmla="*/ 38081 w 179863"/>
              <a:gd name="connsiteY5" fmla="*/ 0 h 867266"/>
              <a:gd name="connsiteX0" fmla="*/ 162091 w 200178"/>
              <a:gd name="connsiteY0" fmla="*/ 943632 h 943632"/>
              <a:gd name="connsiteX1" fmla="*/ 20689 w 200178"/>
              <a:gd name="connsiteY1" fmla="*/ 641975 h 943632"/>
              <a:gd name="connsiteX2" fmla="*/ 199798 w 200178"/>
              <a:gd name="connsiteY2" fmla="*/ 415731 h 943632"/>
              <a:gd name="connsiteX3" fmla="*/ 67823 w 200178"/>
              <a:gd name="connsiteY3" fmla="*/ 208342 h 943632"/>
              <a:gd name="connsiteX4" fmla="*/ 58396 w 200178"/>
              <a:gd name="connsiteY4" fmla="*/ 76366 h 943632"/>
              <a:gd name="connsiteX5" fmla="*/ 0 w 200178"/>
              <a:gd name="connsiteY5" fmla="*/ 0 h 943632"/>
              <a:gd name="connsiteX0" fmla="*/ 141777 w 179864"/>
              <a:gd name="connsiteY0" fmla="*/ 930905 h 930905"/>
              <a:gd name="connsiteX1" fmla="*/ 375 w 179864"/>
              <a:gd name="connsiteY1" fmla="*/ 629248 h 930905"/>
              <a:gd name="connsiteX2" fmla="*/ 179484 w 179864"/>
              <a:gd name="connsiteY2" fmla="*/ 403004 h 930905"/>
              <a:gd name="connsiteX3" fmla="*/ 47509 w 179864"/>
              <a:gd name="connsiteY3" fmla="*/ 195615 h 930905"/>
              <a:gd name="connsiteX4" fmla="*/ 38082 w 179864"/>
              <a:gd name="connsiteY4" fmla="*/ 63639 h 930905"/>
              <a:gd name="connsiteX5" fmla="*/ 38083 w 179864"/>
              <a:gd name="connsiteY5" fmla="*/ 0 h 930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9864" h="930905">
                <a:moveTo>
                  <a:pt x="141777" y="930905"/>
                </a:moveTo>
                <a:cubicBezTo>
                  <a:pt x="67934" y="824068"/>
                  <a:pt x="-5909" y="717231"/>
                  <a:pt x="375" y="629248"/>
                </a:cubicBezTo>
                <a:cubicBezTo>
                  <a:pt x="6659" y="541265"/>
                  <a:pt x="171628" y="475276"/>
                  <a:pt x="179484" y="403004"/>
                </a:cubicBezTo>
                <a:cubicBezTo>
                  <a:pt x="187340" y="330732"/>
                  <a:pt x="71076" y="252176"/>
                  <a:pt x="47509" y="195615"/>
                </a:cubicBezTo>
                <a:cubicBezTo>
                  <a:pt x="23942" y="139054"/>
                  <a:pt x="38082" y="63639"/>
                  <a:pt x="38082" y="63639"/>
                </a:cubicBezTo>
                <a:cubicBezTo>
                  <a:pt x="38082" y="42426"/>
                  <a:pt x="38083" y="21213"/>
                  <a:pt x="38083" y="0"/>
                </a:cubicBezTo>
              </a:path>
            </a:pathLst>
          </a:custGeom>
          <a:noFill/>
          <a:ln w="28575">
            <a:solidFill>
              <a:srgbClr val="F6A92B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reeform 32">
            <a:extLst>
              <a:ext uri="{FF2B5EF4-FFF2-40B4-BE49-F238E27FC236}">
                <a16:creationId xmlns:a16="http://schemas.microsoft.com/office/drawing/2014/main" id="{3FA2B45B-5713-3F4C-6E33-5FF32DD684F7}"/>
              </a:ext>
            </a:extLst>
          </p:cNvPr>
          <p:cNvSpPr/>
          <p:nvPr/>
        </p:nvSpPr>
        <p:spPr>
          <a:xfrm>
            <a:off x="1622345" y="5639400"/>
            <a:ext cx="203245" cy="689478"/>
          </a:xfrm>
          <a:custGeom>
            <a:avLst/>
            <a:gdLst>
              <a:gd name="connsiteX0" fmla="*/ 141776 w 179863"/>
              <a:gd name="connsiteY0" fmla="*/ 867266 h 867266"/>
              <a:gd name="connsiteX1" fmla="*/ 374 w 179863"/>
              <a:gd name="connsiteY1" fmla="*/ 565609 h 867266"/>
              <a:gd name="connsiteX2" fmla="*/ 179483 w 179863"/>
              <a:gd name="connsiteY2" fmla="*/ 339365 h 867266"/>
              <a:gd name="connsiteX3" fmla="*/ 47508 w 179863"/>
              <a:gd name="connsiteY3" fmla="*/ 131976 h 867266"/>
              <a:gd name="connsiteX4" fmla="*/ 38081 w 179863"/>
              <a:gd name="connsiteY4" fmla="*/ 0 h 867266"/>
              <a:gd name="connsiteX5" fmla="*/ 38081 w 179863"/>
              <a:gd name="connsiteY5" fmla="*/ 0 h 867266"/>
              <a:gd name="connsiteX0" fmla="*/ 162091 w 200178"/>
              <a:gd name="connsiteY0" fmla="*/ 943632 h 943632"/>
              <a:gd name="connsiteX1" fmla="*/ 20689 w 200178"/>
              <a:gd name="connsiteY1" fmla="*/ 641975 h 943632"/>
              <a:gd name="connsiteX2" fmla="*/ 199798 w 200178"/>
              <a:gd name="connsiteY2" fmla="*/ 415731 h 943632"/>
              <a:gd name="connsiteX3" fmla="*/ 67823 w 200178"/>
              <a:gd name="connsiteY3" fmla="*/ 208342 h 943632"/>
              <a:gd name="connsiteX4" fmla="*/ 58396 w 200178"/>
              <a:gd name="connsiteY4" fmla="*/ 76366 h 943632"/>
              <a:gd name="connsiteX5" fmla="*/ 0 w 200178"/>
              <a:gd name="connsiteY5" fmla="*/ 0 h 943632"/>
              <a:gd name="connsiteX0" fmla="*/ 141777 w 179864"/>
              <a:gd name="connsiteY0" fmla="*/ 930905 h 930905"/>
              <a:gd name="connsiteX1" fmla="*/ 375 w 179864"/>
              <a:gd name="connsiteY1" fmla="*/ 629248 h 930905"/>
              <a:gd name="connsiteX2" fmla="*/ 179484 w 179864"/>
              <a:gd name="connsiteY2" fmla="*/ 403004 h 930905"/>
              <a:gd name="connsiteX3" fmla="*/ 47509 w 179864"/>
              <a:gd name="connsiteY3" fmla="*/ 195615 h 930905"/>
              <a:gd name="connsiteX4" fmla="*/ 38082 w 179864"/>
              <a:gd name="connsiteY4" fmla="*/ 63639 h 930905"/>
              <a:gd name="connsiteX5" fmla="*/ 38083 w 179864"/>
              <a:gd name="connsiteY5" fmla="*/ 0 h 930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9864" h="930905">
                <a:moveTo>
                  <a:pt x="141777" y="930905"/>
                </a:moveTo>
                <a:cubicBezTo>
                  <a:pt x="67934" y="824068"/>
                  <a:pt x="-5909" y="717231"/>
                  <a:pt x="375" y="629248"/>
                </a:cubicBezTo>
                <a:cubicBezTo>
                  <a:pt x="6659" y="541265"/>
                  <a:pt x="171628" y="475276"/>
                  <a:pt x="179484" y="403004"/>
                </a:cubicBezTo>
                <a:cubicBezTo>
                  <a:pt x="187340" y="330732"/>
                  <a:pt x="71076" y="252176"/>
                  <a:pt x="47509" y="195615"/>
                </a:cubicBezTo>
                <a:cubicBezTo>
                  <a:pt x="23942" y="139054"/>
                  <a:pt x="38082" y="63639"/>
                  <a:pt x="38082" y="63639"/>
                </a:cubicBezTo>
                <a:cubicBezTo>
                  <a:pt x="38082" y="42426"/>
                  <a:pt x="38083" y="21213"/>
                  <a:pt x="38083" y="0"/>
                </a:cubicBezTo>
              </a:path>
            </a:pathLst>
          </a:custGeom>
          <a:noFill/>
          <a:ln w="28575">
            <a:solidFill>
              <a:srgbClr val="F6A92B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 33">
            <a:extLst>
              <a:ext uri="{FF2B5EF4-FFF2-40B4-BE49-F238E27FC236}">
                <a16:creationId xmlns:a16="http://schemas.microsoft.com/office/drawing/2014/main" id="{D1AEE66C-7542-B3EE-A6AB-75F7E1943B00}"/>
              </a:ext>
            </a:extLst>
          </p:cNvPr>
          <p:cNvSpPr/>
          <p:nvPr/>
        </p:nvSpPr>
        <p:spPr>
          <a:xfrm>
            <a:off x="2050179" y="5642603"/>
            <a:ext cx="203245" cy="689478"/>
          </a:xfrm>
          <a:custGeom>
            <a:avLst/>
            <a:gdLst>
              <a:gd name="connsiteX0" fmla="*/ 141776 w 179863"/>
              <a:gd name="connsiteY0" fmla="*/ 867266 h 867266"/>
              <a:gd name="connsiteX1" fmla="*/ 374 w 179863"/>
              <a:gd name="connsiteY1" fmla="*/ 565609 h 867266"/>
              <a:gd name="connsiteX2" fmla="*/ 179483 w 179863"/>
              <a:gd name="connsiteY2" fmla="*/ 339365 h 867266"/>
              <a:gd name="connsiteX3" fmla="*/ 47508 w 179863"/>
              <a:gd name="connsiteY3" fmla="*/ 131976 h 867266"/>
              <a:gd name="connsiteX4" fmla="*/ 38081 w 179863"/>
              <a:gd name="connsiteY4" fmla="*/ 0 h 867266"/>
              <a:gd name="connsiteX5" fmla="*/ 38081 w 179863"/>
              <a:gd name="connsiteY5" fmla="*/ 0 h 867266"/>
              <a:gd name="connsiteX0" fmla="*/ 162091 w 200178"/>
              <a:gd name="connsiteY0" fmla="*/ 943632 h 943632"/>
              <a:gd name="connsiteX1" fmla="*/ 20689 w 200178"/>
              <a:gd name="connsiteY1" fmla="*/ 641975 h 943632"/>
              <a:gd name="connsiteX2" fmla="*/ 199798 w 200178"/>
              <a:gd name="connsiteY2" fmla="*/ 415731 h 943632"/>
              <a:gd name="connsiteX3" fmla="*/ 67823 w 200178"/>
              <a:gd name="connsiteY3" fmla="*/ 208342 h 943632"/>
              <a:gd name="connsiteX4" fmla="*/ 58396 w 200178"/>
              <a:gd name="connsiteY4" fmla="*/ 76366 h 943632"/>
              <a:gd name="connsiteX5" fmla="*/ 0 w 200178"/>
              <a:gd name="connsiteY5" fmla="*/ 0 h 943632"/>
              <a:gd name="connsiteX0" fmla="*/ 141777 w 179864"/>
              <a:gd name="connsiteY0" fmla="*/ 930905 h 930905"/>
              <a:gd name="connsiteX1" fmla="*/ 375 w 179864"/>
              <a:gd name="connsiteY1" fmla="*/ 629248 h 930905"/>
              <a:gd name="connsiteX2" fmla="*/ 179484 w 179864"/>
              <a:gd name="connsiteY2" fmla="*/ 403004 h 930905"/>
              <a:gd name="connsiteX3" fmla="*/ 47509 w 179864"/>
              <a:gd name="connsiteY3" fmla="*/ 195615 h 930905"/>
              <a:gd name="connsiteX4" fmla="*/ 38082 w 179864"/>
              <a:gd name="connsiteY4" fmla="*/ 63639 h 930905"/>
              <a:gd name="connsiteX5" fmla="*/ 38083 w 179864"/>
              <a:gd name="connsiteY5" fmla="*/ 0 h 930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9864" h="930905">
                <a:moveTo>
                  <a:pt x="141777" y="930905"/>
                </a:moveTo>
                <a:cubicBezTo>
                  <a:pt x="67934" y="824068"/>
                  <a:pt x="-5909" y="717231"/>
                  <a:pt x="375" y="629248"/>
                </a:cubicBezTo>
                <a:cubicBezTo>
                  <a:pt x="6659" y="541265"/>
                  <a:pt x="171628" y="475276"/>
                  <a:pt x="179484" y="403004"/>
                </a:cubicBezTo>
                <a:cubicBezTo>
                  <a:pt x="187340" y="330732"/>
                  <a:pt x="71076" y="252176"/>
                  <a:pt x="47509" y="195615"/>
                </a:cubicBezTo>
                <a:cubicBezTo>
                  <a:pt x="23942" y="139054"/>
                  <a:pt x="38082" y="63639"/>
                  <a:pt x="38082" y="63639"/>
                </a:cubicBezTo>
                <a:cubicBezTo>
                  <a:pt x="38082" y="42426"/>
                  <a:pt x="38083" y="21213"/>
                  <a:pt x="38083" y="0"/>
                </a:cubicBezTo>
              </a:path>
            </a:pathLst>
          </a:custGeom>
          <a:noFill/>
          <a:ln w="28575">
            <a:solidFill>
              <a:srgbClr val="F6A92B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27F38F16-7A49-8933-E025-B4E868348CB1}"/>
                  </a:ext>
                </a:extLst>
              </p14:cNvPr>
              <p14:cNvContentPartPr/>
              <p14:nvPr/>
            </p14:nvContentPartPr>
            <p14:xfrm>
              <a:off x="-61650" y="2268450"/>
              <a:ext cx="597240" cy="19800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27F38F16-7A49-8933-E025-B4E868348CB1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-79650" y="2250450"/>
                <a:ext cx="632880" cy="233640"/>
              </a:xfrm>
              <a:prstGeom prst="rect">
                <a:avLst/>
              </a:prstGeom>
            </p:spPr>
          </p:pic>
        </mc:Fallback>
      </mc:AlternateContent>
      <p:sp>
        <p:nvSpPr>
          <p:cNvPr id="43" name="TextBox 42">
            <a:extLst>
              <a:ext uri="{FF2B5EF4-FFF2-40B4-BE49-F238E27FC236}">
                <a16:creationId xmlns:a16="http://schemas.microsoft.com/office/drawing/2014/main" id="{A442BEE5-ED55-143D-930E-405C9C960CBF}"/>
              </a:ext>
            </a:extLst>
          </p:cNvPr>
          <p:cNvSpPr txBox="1"/>
          <p:nvPr/>
        </p:nvSpPr>
        <p:spPr>
          <a:xfrm>
            <a:off x="628956" y="6561698"/>
            <a:ext cx="12659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Heat source</a:t>
            </a: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C597F86C-D0FC-4CD4-15BC-78F89F2E7ECB}"/>
              </a:ext>
            </a:extLst>
          </p:cNvPr>
          <p:cNvSpPr/>
          <p:nvPr/>
        </p:nvSpPr>
        <p:spPr>
          <a:xfrm>
            <a:off x="4120896" y="4295680"/>
            <a:ext cx="597408" cy="1544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E1574E3C-9D0D-5A97-3123-2315E979DA39}"/>
              </a:ext>
            </a:extLst>
          </p:cNvPr>
          <p:cNvSpPr/>
          <p:nvPr/>
        </p:nvSpPr>
        <p:spPr>
          <a:xfrm>
            <a:off x="4469675" y="4345335"/>
            <a:ext cx="597408" cy="1544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0BFA7732-BE82-B62E-7248-0D76AE59C803}"/>
              </a:ext>
            </a:extLst>
          </p:cNvPr>
          <p:cNvSpPr/>
          <p:nvPr/>
        </p:nvSpPr>
        <p:spPr>
          <a:xfrm>
            <a:off x="5230368" y="4295681"/>
            <a:ext cx="743712" cy="2562320"/>
          </a:xfrm>
          <a:prstGeom prst="rect">
            <a:avLst/>
          </a:prstGeom>
          <a:gradFill flip="none" rotWithShape="1">
            <a:gsLst>
              <a:gs pos="36000">
                <a:srgbClr val="FDF7ED"/>
              </a:gs>
              <a:gs pos="0">
                <a:schemeClr val="tx1"/>
              </a:gs>
              <a:gs pos="100000">
                <a:srgbClr val="FBEED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98C28DA0-FCF6-AC5A-B8D5-9A915BB50726}"/>
              </a:ext>
            </a:extLst>
          </p:cNvPr>
          <p:cNvSpPr txBox="1"/>
          <p:nvPr/>
        </p:nvSpPr>
        <p:spPr>
          <a:xfrm>
            <a:off x="6287013" y="1531558"/>
            <a:ext cx="566946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Starts as meteoric water (rain or snow)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Either: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Short residence time</a:t>
            </a:r>
          </a:p>
          <a:p>
            <a:pPr lvl="1"/>
            <a:endParaRPr lang="en-US" dirty="0">
              <a:solidFill>
                <a:schemeClr val="bg1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Long residence time</a:t>
            </a:r>
          </a:p>
          <a:p>
            <a:pPr lvl="1"/>
            <a:endParaRPr lang="en-US" dirty="0">
              <a:solidFill>
                <a:schemeClr val="bg1"/>
              </a:solidFill>
            </a:endParaRPr>
          </a:p>
          <a:p>
            <a:pPr lvl="1"/>
            <a:r>
              <a:rPr lang="en-US" b="1" dirty="0">
                <a:solidFill>
                  <a:schemeClr val="bg1"/>
                </a:solidFill>
              </a:rPr>
              <a:t>Hypothesis: </a:t>
            </a:r>
            <a:r>
              <a:rPr lang="en-US" dirty="0">
                <a:solidFill>
                  <a:schemeClr val="bg1"/>
                </a:solidFill>
              </a:rPr>
              <a:t>The length of the residence time changes the chemistry of a system </a:t>
            </a:r>
            <a:endParaRPr lang="en-US" b="1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008AFA3C-992B-6111-3562-30FDD1C497C1}"/>
              </a:ext>
            </a:extLst>
          </p:cNvPr>
          <p:cNvSpPr txBox="1"/>
          <p:nvPr/>
        </p:nvSpPr>
        <p:spPr>
          <a:xfrm>
            <a:off x="6337891" y="336249"/>
            <a:ext cx="49047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Skeena Display" pitchFamily="2" charset="0"/>
              </a:rPr>
              <a:t>How are hot springs formed?</a:t>
            </a: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1D6FB785-2DC1-2393-1A30-FE7C4F743740}"/>
              </a:ext>
            </a:extLst>
          </p:cNvPr>
          <p:cNvSpPr/>
          <p:nvPr/>
        </p:nvSpPr>
        <p:spPr>
          <a:xfrm>
            <a:off x="1405890" y="2457450"/>
            <a:ext cx="2663190" cy="1954530"/>
          </a:xfrm>
          <a:custGeom>
            <a:avLst/>
            <a:gdLst>
              <a:gd name="connsiteX0" fmla="*/ 0 w 2663190"/>
              <a:gd name="connsiteY0" fmla="*/ 0 h 1954530"/>
              <a:gd name="connsiteX1" fmla="*/ 571500 w 2663190"/>
              <a:gd name="connsiteY1" fmla="*/ 868680 h 1954530"/>
              <a:gd name="connsiteX2" fmla="*/ 1703070 w 2663190"/>
              <a:gd name="connsiteY2" fmla="*/ 1623060 h 1954530"/>
              <a:gd name="connsiteX3" fmla="*/ 2663190 w 2663190"/>
              <a:gd name="connsiteY3" fmla="*/ 1954530 h 1954530"/>
              <a:gd name="connsiteX4" fmla="*/ 2663190 w 2663190"/>
              <a:gd name="connsiteY4" fmla="*/ 1954530 h 1954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63190" h="1954530">
                <a:moveTo>
                  <a:pt x="0" y="0"/>
                </a:moveTo>
                <a:cubicBezTo>
                  <a:pt x="143827" y="299085"/>
                  <a:pt x="287655" y="598170"/>
                  <a:pt x="571500" y="868680"/>
                </a:cubicBezTo>
                <a:cubicBezTo>
                  <a:pt x="855345" y="1139190"/>
                  <a:pt x="1354455" y="1442085"/>
                  <a:pt x="1703070" y="1623060"/>
                </a:cubicBezTo>
                <a:cubicBezTo>
                  <a:pt x="2051685" y="1804035"/>
                  <a:pt x="2663190" y="1954530"/>
                  <a:pt x="2663190" y="1954530"/>
                </a:cubicBezTo>
                <a:lnTo>
                  <a:pt x="2663190" y="1954530"/>
                </a:lnTo>
              </a:path>
            </a:pathLst>
          </a:custGeom>
          <a:noFill/>
          <a:ln w="28575">
            <a:solidFill>
              <a:srgbClr val="0070C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4052118E-8241-D466-4CF2-CDD873FFF3A1}"/>
              </a:ext>
            </a:extLst>
          </p:cNvPr>
          <p:cNvSpPr/>
          <p:nvPr/>
        </p:nvSpPr>
        <p:spPr>
          <a:xfrm>
            <a:off x="1156996" y="2416630"/>
            <a:ext cx="2892490" cy="3232798"/>
          </a:xfrm>
          <a:custGeom>
            <a:avLst/>
            <a:gdLst>
              <a:gd name="connsiteX0" fmla="*/ 0 w 2892490"/>
              <a:gd name="connsiteY0" fmla="*/ 0 h 3227557"/>
              <a:gd name="connsiteX1" fmla="*/ 158620 w 2892490"/>
              <a:gd name="connsiteY1" fmla="*/ 1754155 h 3227557"/>
              <a:gd name="connsiteX2" fmla="*/ 858416 w 2892490"/>
              <a:gd name="connsiteY2" fmla="*/ 2715208 h 3227557"/>
              <a:gd name="connsiteX3" fmla="*/ 1847461 w 2892490"/>
              <a:gd name="connsiteY3" fmla="*/ 3219061 h 3227557"/>
              <a:gd name="connsiteX4" fmla="*/ 2892490 w 2892490"/>
              <a:gd name="connsiteY4" fmla="*/ 2323322 h 3227557"/>
              <a:gd name="connsiteX0" fmla="*/ 0 w 2892490"/>
              <a:gd name="connsiteY0" fmla="*/ 0 h 3232798"/>
              <a:gd name="connsiteX1" fmla="*/ 158620 w 2892490"/>
              <a:gd name="connsiteY1" fmla="*/ 1754155 h 3232798"/>
              <a:gd name="connsiteX2" fmla="*/ 671804 w 2892490"/>
              <a:gd name="connsiteY2" fmla="*/ 2864497 h 3232798"/>
              <a:gd name="connsiteX3" fmla="*/ 1847461 w 2892490"/>
              <a:gd name="connsiteY3" fmla="*/ 3219061 h 3232798"/>
              <a:gd name="connsiteX4" fmla="*/ 2892490 w 2892490"/>
              <a:gd name="connsiteY4" fmla="*/ 2323322 h 3232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92490" h="3232798">
                <a:moveTo>
                  <a:pt x="0" y="0"/>
                </a:moveTo>
                <a:cubicBezTo>
                  <a:pt x="7775" y="650810"/>
                  <a:pt x="46653" y="1276739"/>
                  <a:pt x="158620" y="1754155"/>
                </a:cubicBezTo>
                <a:cubicBezTo>
                  <a:pt x="270587" y="2231571"/>
                  <a:pt x="390331" y="2620346"/>
                  <a:pt x="671804" y="2864497"/>
                </a:cubicBezTo>
                <a:cubicBezTo>
                  <a:pt x="953278" y="3108648"/>
                  <a:pt x="1508449" y="3284375"/>
                  <a:pt x="1847461" y="3219061"/>
                </a:cubicBezTo>
                <a:cubicBezTo>
                  <a:pt x="2186473" y="3153747"/>
                  <a:pt x="2539481" y="2738534"/>
                  <a:pt x="2892490" y="2323322"/>
                </a:cubicBezTo>
              </a:path>
            </a:pathLst>
          </a:custGeom>
          <a:noFill/>
          <a:ln w="28575">
            <a:solidFill>
              <a:srgbClr val="0070C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A9A1E8C2-AAE0-FA5A-3ED5-4AF1DF5E9B9E}"/>
              </a:ext>
            </a:extLst>
          </p:cNvPr>
          <p:cNvSpPr/>
          <p:nvPr/>
        </p:nvSpPr>
        <p:spPr>
          <a:xfrm>
            <a:off x="1277257" y="2481942"/>
            <a:ext cx="2627086" cy="2276637"/>
          </a:xfrm>
          <a:custGeom>
            <a:avLst/>
            <a:gdLst>
              <a:gd name="connsiteX0" fmla="*/ 0 w 2627086"/>
              <a:gd name="connsiteY0" fmla="*/ 0 h 2251150"/>
              <a:gd name="connsiteX1" fmla="*/ 348343 w 2627086"/>
              <a:gd name="connsiteY1" fmla="*/ 1509486 h 2251150"/>
              <a:gd name="connsiteX2" fmla="*/ 1059543 w 2627086"/>
              <a:gd name="connsiteY2" fmla="*/ 2191657 h 2251150"/>
              <a:gd name="connsiteX3" fmla="*/ 2061029 w 2627086"/>
              <a:gd name="connsiteY3" fmla="*/ 2206171 h 2251150"/>
              <a:gd name="connsiteX4" fmla="*/ 2627086 w 2627086"/>
              <a:gd name="connsiteY4" fmla="*/ 2104571 h 2251150"/>
              <a:gd name="connsiteX0" fmla="*/ 0 w 2627086"/>
              <a:gd name="connsiteY0" fmla="*/ 0 h 2209619"/>
              <a:gd name="connsiteX1" fmla="*/ 348343 w 2627086"/>
              <a:gd name="connsiteY1" fmla="*/ 1509486 h 2209619"/>
              <a:gd name="connsiteX2" fmla="*/ 986972 w 2627086"/>
              <a:gd name="connsiteY2" fmla="*/ 2075543 h 2209619"/>
              <a:gd name="connsiteX3" fmla="*/ 2061029 w 2627086"/>
              <a:gd name="connsiteY3" fmla="*/ 2206171 h 2209619"/>
              <a:gd name="connsiteX4" fmla="*/ 2627086 w 2627086"/>
              <a:gd name="connsiteY4" fmla="*/ 2104571 h 2209619"/>
              <a:gd name="connsiteX0" fmla="*/ 0 w 2627086"/>
              <a:gd name="connsiteY0" fmla="*/ 0 h 2209619"/>
              <a:gd name="connsiteX1" fmla="*/ 348343 w 2627086"/>
              <a:gd name="connsiteY1" fmla="*/ 1509486 h 2209619"/>
              <a:gd name="connsiteX2" fmla="*/ 986972 w 2627086"/>
              <a:gd name="connsiteY2" fmla="*/ 2075543 h 2209619"/>
              <a:gd name="connsiteX3" fmla="*/ 2061029 w 2627086"/>
              <a:gd name="connsiteY3" fmla="*/ 2206171 h 2209619"/>
              <a:gd name="connsiteX4" fmla="*/ 2627086 w 2627086"/>
              <a:gd name="connsiteY4" fmla="*/ 2104571 h 2209619"/>
              <a:gd name="connsiteX0" fmla="*/ 0 w 2627086"/>
              <a:gd name="connsiteY0" fmla="*/ 0 h 2233532"/>
              <a:gd name="connsiteX1" fmla="*/ 348343 w 2627086"/>
              <a:gd name="connsiteY1" fmla="*/ 1509486 h 2233532"/>
              <a:gd name="connsiteX2" fmla="*/ 856343 w 2627086"/>
              <a:gd name="connsiteY2" fmla="*/ 2162629 h 2233532"/>
              <a:gd name="connsiteX3" fmla="*/ 2061029 w 2627086"/>
              <a:gd name="connsiteY3" fmla="*/ 2206171 h 2233532"/>
              <a:gd name="connsiteX4" fmla="*/ 2627086 w 2627086"/>
              <a:gd name="connsiteY4" fmla="*/ 2104571 h 2233532"/>
              <a:gd name="connsiteX0" fmla="*/ 0 w 2627086"/>
              <a:gd name="connsiteY0" fmla="*/ 0 h 2257500"/>
              <a:gd name="connsiteX1" fmla="*/ 348343 w 2627086"/>
              <a:gd name="connsiteY1" fmla="*/ 1509486 h 2257500"/>
              <a:gd name="connsiteX2" fmla="*/ 856343 w 2627086"/>
              <a:gd name="connsiteY2" fmla="*/ 2162629 h 2257500"/>
              <a:gd name="connsiteX3" fmla="*/ 2061029 w 2627086"/>
              <a:gd name="connsiteY3" fmla="*/ 2206171 h 2257500"/>
              <a:gd name="connsiteX4" fmla="*/ 2627086 w 2627086"/>
              <a:gd name="connsiteY4" fmla="*/ 2104571 h 2257500"/>
              <a:gd name="connsiteX0" fmla="*/ 0 w 2627086"/>
              <a:gd name="connsiteY0" fmla="*/ 0 h 2282480"/>
              <a:gd name="connsiteX1" fmla="*/ 348343 w 2627086"/>
              <a:gd name="connsiteY1" fmla="*/ 1509486 h 2282480"/>
              <a:gd name="connsiteX2" fmla="*/ 856343 w 2627086"/>
              <a:gd name="connsiteY2" fmla="*/ 2162629 h 2282480"/>
              <a:gd name="connsiteX3" fmla="*/ 2061029 w 2627086"/>
              <a:gd name="connsiteY3" fmla="*/ 2206171 h 2282480"/>
              <a:gd name="connsiteX4" fmla="*/ 2627086 w 2627086"/>
              <a:gd name="connsiteY4" fmla="*/ 2104571 h 2282480"/>
              <a:gd name="connsiteX0" fmla="*/ 0 w 2627086"/>
              <a:gd name="connsiteY0" fmla="*/ 0 h 2240724"/>
              <a:gd name="connsiteX1" fmla="*/ 348343 w 2627086"/>
              <a:gd name="connsiteY1" fmla="*/ 1509486 h 2240724"/>
              <a:gd name="connsiteX2" fmla="*/ 1045029 w 2627086"/>
              <a:gd name="connsiteY2" fmla="*/ 2090058 h 2240724"/>
              <a:gd name="connsiteX3" fmla="*/ 2061029 w 2627086"/>
              <a:gd name="connsiteY3" fmla="*/ 2206171 h 2240724"/>
              <a:gd name="connsiteX4" fmla="*/ 2627086 w 2627086"/>
              <a:gd name="connsiteY4" fmla="*/ 2104571 h 2240724"/>
              <a:gd name="connsiteX0" fmla="*/ 0 w 2627086"/>
              <a:gd name="connsiteY0" fmla="*/ 0 h 2302288"/>
              <a:gd name="connsiteX1" fmla="*/ 348343 w 2627086"/>
              <a:gd name="connsiteY1" fmla="*/ 1509486 h 2302288"/>
              <a:gd name="connsiteX2" fmla="*/ 986972 w 2627086"/>
              <a:gd name="connsiteY2" fmla="*/ 2191658 h 2302288"/>
              <a:gd name="connsiteX3" fmla="*/ 2061029 w 2627086"/>
              <a:gd name="connsiteY3" fmla="*/ 2206171 h 2302288"/>
              <a:gd name="connsiteX4" fmla="*/ 2627086 w 2627086"/>
              <a:gd name="connsiteY4" fmla="*/ 2104571 h 2302288"/>
              <a:gd name="connsiteX0" fmla="*/ 0 w 2627086"/>
              <a:gd name="connsiteY0" fmla="*/ 0 h 2276637"/>
              <a:gd name="connsiteX1" fmla="*/ 348343 w 2627086"/>
              <a:gd name="connsiteY1" fmla="*/ 1509486 h 2276637"/>
              <a:gd name="connsiteX2" fmla="*/ 986972 w 2627086"/>
              <a:gd name="connsiteY2" fmla="*/ 2191658 h 2276637"/>
              <a:gd name="connsiteX3" fmla="*/ 2061029 w 2627086"/>
              <a:gd name="connsiteY3" fmla="*/ 2206171 h 2276637"/>
              <a:gd name="connsiteX4" fmla="*/ 2627086 w 2627086"/>
              <a:gd name="connsiteY4" fmla="*/ 2104571 h 2276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27086" h="2276637">
                <a:moveTo>
                  <a:pt x="0" y="0"/>
                </a:moveTo>
                <a:cubicBezTo>
                  <a:pt x="85876" y="572105"/>
                  <a:pt x="183848" y="1144210"/>
                  <a:pt x="348343" y="1509486"/>
                </a:cubicBezTo>
                <a:cubicBezTo>
                  <a:pt x="512838" y="1874762"/>
                  <a:pt x="556380" y="2017487"/>
                  <a:pt x="986972" y="2191658"/>
                </a:cubicBezTo>
                <a:cubicBezTo>
                  <a:pt x="1417564" y="2365829"/>
                  <a:pt x="1799772" y="2220685"/>
                  <a:pt x="2061029" y="2206171"/>
                </a:cubicBezTo>
                <a:cubicBezTo>
                  <a:pt x="2322286" y="2191657"/>
                  <a:pt x="2474686" y="2148114"/>
                  <a:pt x="2627086" y="2104571"/>
                </a:cubicBezTo>
              </a:path>
            </a:pathLst>
          </a:custGeom>
          <a:noFill/>
          <a:ln w="28575">
            <a:solidFill>
              <a:srgbClr val="0070C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07987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hart, sunburst chart&#10;&#10;Description automatically generated">
            <a:extLst>
              <a:ext uri="{FF2B5EF4-FFF2-40B4-BE49-F238E27FC236}">
                <a16:creationId xmlns:a16="http://schemas.microsoft.com/office/drawing/2014/main" id="{1BC657FA-98F2-B1AD-C689-FBBA47E470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8986"/>
          <a:stretch/>
        </p:blipFill>
        <p:spPr>
          <a:xfrm>
            <a:off x="246416" y="148855"/>
            <a:ext cx="4143213" cy="3429000"/>
          </a:xfrm>
          <a:prstGeom prst="rect">
            <a:avLst/>
          </a:prstGeom>
        </p:spPr>
      </p:pic>
      <p:pic>
        <p:nvPicPr>
          <p:cNvPr id="8" name="Picture 7" descr="Chart&#10;&#10;Description automatically generated">
            <a:extLst>
              <a:ext uri="{FF2B5EF4-FFF2-40B4-BE49-F238E27FC236}">
                <a16:creationId xmlns:a16="http://schemas.microsoft.com/office/drawing/2014/main" id="{DE5402EB-30D6-2F44-B6D9-2EF7BE06DF6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rcRect r="39012"/>
          <a:stretch/>
        </p:blipFill>
        <p:spPr>
          <a:xfrm>
            <a:off x="294658" y="3429000"/>
            <a:ext cx="4082644" cy="3431200"/>
          </a:xfrm>
          <a:prstGeom prst="rect">
            <a:avLst/>
          </a:prstGeom>
        </p:spPr>
      </p:pic>
      <p:pic>
        <p:nvPicPr>
          <p:cNvPr id="12" name="Picture 11" descr="Chart&#10;&#10;Description automatically generated">
            <a:extLst>
              <a:ext uri="{FF2B5EF4-FFF2-40B4-BE49-F238E27FC236}">
                <a16:creationId xmlns:a16="http://schemas.microsoft.com/office/drawing/2014/main" id="{10B0F549-5909-6F9C-A797-CD85F9CC75A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rcRect l="62901" t="77589" r="6364" b="167"/>
          <a:stretch/>
        </p:blipFill>
        <p:spPr>
          <a:xfrm>
            <a:off x="0" y="3335847"/>
            <a:ext cx="1528763" cy="567112"/>
          </a:xfrm>
          <a:prstGeom prst="rect">
            <a:avLst/>
          </a:prstGeom>
        </p:spPr>
      </p:pic>
      <p:pic>
        <p:nvPicPr>
          <p:cNvPr id="13" name="Picture 12" descr="Chart, sunburst chart&#10;&#10;Description automatically generated">
            <a:extLst>
              <a:ext uri="{FF2B5EF4-FFF2-40B4-BE49-F238E27FC236}">
                <a16:creationId xmlns:a16="http://schemas.microsoft.com/office/drawing/2014/main" id="{329C495C-CD2D-8FF0-3FDE-A77A15F891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770" t="80381" r="5302" b="103"/>
          <a:stretch/>
        </p:blipFill>
        <p:spPr>
          <a:xfrm>
            <a:off x="0" y="135720"/>
            <a:ext cx="1528763" cy="487094"/>
          </a:xfrm>
          <a:prstGeom prst="rect">
            <a:avLst/>
          </a:prstGeom>
        </p:spPr>
      </p:pic>
      <p:pic>
        <p:nvPicPr>
          <p:cNvPr id="51" name="Picture 50" descr="A picture containing table&#10;&#10;Description automatically generated">
            <a:extLst>
              <a:ext uri="{FF2B5EF4-FFF2-40B4-BE49-F238E27FC236}">
                <a16:creationId xmlns:a16="http://schemas.microsoft.com/office/drawing/2014/main" id="{FE1F888D-890B-D1E8-5E76-D25629B5BC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12809" y="415096"/>
            <a:ext cx="3291567" cy="602780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C9FFC8A-1FD6-2450-34BE-4F983904BA0F}"/>
              </a:ext>
            </a:extLst>
          </p:cNvPr>
          <p:cNvSpPr/>
          <p:nvPr/>
        </p:nvSpPr>
        <p:spPr>
          <a:xfrm>
            <a:off x="5372391" y="761227"/>
            <a:ext cx="436282" cy="251011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F9590CB-F534-DA1A-A19B-65ACDA65F547}"/>
              </a:ext>
            </a:extLst>
          </p:cNvPr>
          <p:cNvSpPr/>
          <p:nvPr/>
        </p:nvSpPr>
        <p:spPr>
          <a:xfrm>
            <a:off x="6615837" y="760842"/>
            <a:ext cx="515920" cy="251011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8567865-3CD4-542E-D0C7-A3D93D51A223}"/>
              </a:ext>
            </a:extLst>
          </p:cNvPr>
          <p:cNvSpPr/>
          <p:nvPr/>
        </p:nvSpPr>
        <p:spPr>
          <a:xfrm>
            <a:off x="6786045" y="2186529"/>
            <a:ext cx="515920" cy="251011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F99C06-7493-F7DE-003C-26BDC1B2721E}"/>
              </a:ext>
            </a:extLst>
          </p:cNvPr>
          <p:cNvSpPr/>
          <p:nvPr/>
        </p:nvSpPr>
        <p:spPr>
          <a:xfrm>
            <a:off x="6837020" y="2750078"/>
            <a:ext cx="515920" cy="251011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6A0268C-B704-FEA1-44E8-93C185474DD0}"/>
              </a:ext>
            </a:extLst>
          </p:cNvPr>
          <p:cNvSpPr/>
          <p:nvPr/>
        </p:nvSpPr>
        <p:spPr>
          <a:xfrm>
            <a:off x="5534399" y="2186699"/>
            <a:ext cx="436282" cy="251011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E09F118-3CE4-8D91-A8E1-3EF9EA90F514}"/>
              </a:ext>
            </a:extLst>
          </p:cNvPr>
          <p:cNvSpPr/>
          <p:nvPr/>
        </p:nvSpPr>
        <p:spPr>
          <a:xfrm>
            <a:off x="5629418" y="2757194"/>
            <a:ext cx="436282" cy="251011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AE88C9-2BEF-EAA9-2792-40F2E73521BE}"/>
              </a:ext>
            </a:extLst>
          </p:cNvPr>
          <p:cNvSpPr/>
          <p:nvPr/>
        </p:nvSpPr>
        <p:spPr>
          <a:xfrm>
            <a:off x="5366453" y="1033645"/>
            <a:ext cx="436282" cy="251011"/>
          </a:xfrm>
          <a:prstGeom prst="rect">
            <a:avLst/>
          </a:prstGeom>
          <a:noFill/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BB9A40F-61DD-CCDC-4831-6A54134416A4}"/>
              </a:ext>
            </a:extLst>
          </p:cNvPr>
          <p:cNvSpPr/>
          <p:nvPr/>
        </p:nvSpPr>
        <p:spPr>
          <a:xfrm>
            <a:off x="5354501" y="1610293"/>
            <a:ext cx="436282" cy="251011"/>
          </a:xfrm>
          <a:prstGeom prst="rect">
            <a:avLst/>
          </a:prstGeom>
          <a:noFill/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D96454C-3864-FB71-A398-7AE817753824}"/>
              </a:ext>
            </a:extLst>
          </p:cNvPr>
          <p:cNvSpPr/>
          <p:nvPr/>
        </p:nvSpPr>
        <p:spPr>
          <a:xfrm>
            <a:off x="5522806" y="1900632"/>
            <a:ext cx="436282" cy="251011"/>
          </a:xfrm>
          <a:prstGeom prst="rect">
            <a:avLst/>
          </a:prstGeom>
          <a:noFill/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F73E08C-E3EA-2A47-CFB9-52A2695B4BD6}"/>
              </a:ext>
            </a:extLst>
          </p:cNvPr>
          <p:cNvSpPr/>
          <p:nvPr/>
        </p:nvSpPr>
        <p:spPr>
          <a:xfrm>
            <a:off x="6160721" y="2192466"/>
            <a:ext cx="436282" cy="251011"/>
          </a:xfrm>
          <a:prstGeom prst="rect">
            <a:avLst/>
          </a:prstGeom>
          <a:noFill/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2D69F57-DCED-E7C9-1DEF-0909845E2BB3}"/>
              </a:ext>
            </a:extLst>
          </p:cNvPr>
          <p:cNvSpPr/>
          <p:nvPr/>
        </p:nvSpPr>
        <p:spPr>
          <a:xfrm>
            <a:off x="6233033" y="2756551"/>
            <a:ext cx="436282" cy="251011"/>
          </a:xfrm>
          <a:prstGeom prst="rect">
            <a:avLst/>
          </a:prstGeom>
          <a:noFill/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4D504AE-EA70-2E46-F800-603355817640}"/>
              </a:ext>
            </a:extLst>
          </p:cNvPr>
          <p:cNvSpPr/>
          <p:nvPr/>
        </p:nvSpPr>
        <p:spPr>
          <a:xfrm>
            <a:off x="6104540" y="3050702"/>
            <a:ext cx="436282" cy="251011"/>
          </a:xfrm>
          <a:prstGeom prst="rect">
            <a:avLst/>
          </a:prstGeom>
          <a:noFill/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DE307970-89EF-16BC-266A-67DAEE533EBD}"/>
              </a:ext>
            </a:extLst>
          </p:cNvPr>
          <p:cNvSpPr/>
          <p:nvPr/>
        </p:nvSpPr>
        <p:spPr>
          <a:xfrm>
            <a:off x="6221157" y="3715192"/>
            <a:ext cx="436282" cy="251011"/>
          </a:xfrm>
          <a:prstGeom prst="rect">
            <a:avLst/>
          </a:prstGeom>
          <a:noFill/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4DF69259-D7F7-8422-794D-8144634F342A}"/>
              </a:ext>
            </a:extLst>
          </p:cNvPr>
          <p:cNvSpPr/>
          <p:nvPr/>
        </p:nvSpPr>
        <p:spPr>
          <a:xfrm>
            <a:off x="6221157" y="4501699"/>
            <a:ext cx="436282" cy="251011"/>
          </a:xfrm>
          <a:prstGeom prst="rect">
            <a:avLst/>
          </a:prstGeom>
          <a:noFill/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3DA8D4CB-412B-6E70-0831-AEDB6A266D4E}"/>
              </a:ext>
            </a:extLst>
          </p:cNvPr>
          <p:cNvSpPr/>
          <p:nvPr/>
        </p:nvSpPr>
        <p:spPr>
          <a:xfrm>
            <a:off x="6003016" y="5327992"/>
            <a:ext cx="436282" cy="251011"/>
          </a:xfrm>
          <a:prstGeom prst="rect">
            <a:avLst/>
          </a:prstGeom>
          <a:noFill/>
          <a:ln w="28575">
            <a:solidFill>
              <a:srgbClr val="D05BB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39EBC2F9-BBCA-8F59-1816-B38F2DEA1134}"/>
              </a:ext>
            </a:extLst>
          </p:cNvPr>
          <p:cNvSpPr/>
          <p:nvPr/>
        </p:nvSpPr>
        <p:spPr>
          <a:xfrm>
            <a:off x="5548285" y="5069703"/>
            <a:ext cx="436282" cy="251011"/>
          </a:xfrm>
          <a:prstGeom prst="rect">
            <a:avLst/>
          </a:prstGeom>
          <a:noFill/>
          <a:ln w="28575">
            <a:solidFill>
              <a:srgbClr val="D05BB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3F23F33A-A5C2-0B6E-48AA-C6C8B12330A0}"/>
              </a:ext>
            </a:extLst>
          </p:cNvPr>
          <p:cNvSpPr/>
          <p:nvPr/>
        </p:nvSpPr>
        <p:spPr>
          <a:xfrm>
            <a:off x="5915001" y="5868272"/>
            <a:ext cx="436282" cy="251011"/>
          </a:xfrm>
          <a:prstGeom prst="rect">
            <a:avLst/>
          </a:prstGeom>
          <a:noFill/>
          <a:ln w="28575">
            <a:solidFill>
              <a:srgbClr val="D05BB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31C9FDB0-190C-BEC7-319B-1ED03F82A468}"/>
              </a:ext>
            </a:extLst>
          </p:cNvPr>
          <p:cNvSpPr/>
          <p:nvPr/>
        </p:nvSpPr>
        <p:spPr>
          <a:xfrm>
            <a:off x="5381524" y="6121296"/>
            <a:ext cx="436282" cy="251011"/>
          </a:xfrm>
          <a:prstGeom prst="rect">
            <a:avLst/>
          </a:prstGeom>
          <a:noFill/>
          <a:ln w="28575">
            <a:solidFill>
              <a:srgbClr val="D05BB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C9828807-4514-D759-1BD4-C8190A5B3213}"/>
              </a:ext>
            </a:extLst>
          </p:cNvPr>
          <p:cNvSpPr/>
          <p:nvPr/>
        </p:nvSpPr>
        <p:spPr>
          <a:xfrm>
            <a:off x="5368610" y="1316977"/>
            <a:ext cx="436282" cy="251011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602D5DE9-21FA-04C6-1B2B-D4E8F3BDB60B}"/>
              </a:ext>
            </a:extLst>
          </p:cNvPr>
          <p:cNvSpPr/>
          <p:nvPr/>
        </p:nvSpPr>
        <p:spPr>
          <a:xfrm>
            <a:off x="6636602" y="1321689"/>
            <a:ext cx="542211" cy="251011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B14D15DC-5BB8-0B5E-9954-6A3E7A296BE3}"/>
              </a:ext>
            </a:extLst>
          </p:cNvPr>
          <p:cNvSpPr/>
          <p:nvPr/>
        </p:nvSpPr>
        <p:spPr>
          <a:xfrm>
            <a:off x="6942423" y="4207355"/>
            <a:ext cx="542211" cy="251011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BB6A115A-002B-F757-A37E-9D25BA728E91}"/>
              </a:ext>
            </a:extLst>
          </p:cNvPr>
          <p:cNvSpPr/>
          <p:nvPr/>
        </p:nvSpPr>
        <p:spPr>
          <a:xfrm>
            <a:off x="6845123" y="4496286"/>
            <a:ext cx="542211" cy="251011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53E49727-B239-870B-7A5D-7756529D7109}"/>
              </a:ext>
            </a:extLst>
          </p:cNvPr>
          <p:cNvSpPr/>
          <p:nvPr/>
        </p:nvSpPr>
        <p:spPr>
          <a:xfrm>
            <a:off x="5622442" y="4200353"/>
            <a:ext cx="436282" cy="251011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AB727570-8409-712F-02ED-7C93D8AF5789}"/>
              </a:ext>
            </a:extLst>
          </p:cNvPr>
          <p:cNvSpPr/>
          <p:nvPr/>
        </p:nvSpPr>
        <p:spPr>
          <a:xfrm>
            <a:off x="5590532" y="4488130"/>
            <a:ext cx="436282" cy="251011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B92AB5CE-8F0D-C424-BF8F-DC1D5F42A3C4}"/>
              </a:ext>
            </a:extLst>
          </p:cNvPr>
          <p:cNvSpPr/>
          <p:nvPr/>
        </p:nvSpPr>
        <p:spPr>
          <a:xfrm>
            <a:off x="6283574" y="4195442"/>
            <a:ext cx="436282" cy="251011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0F68E023-7382-ADC4-05B8-C0004F6BC9E3}"/>
              </a:ext>
            </a:extLst>
          </p:cNvPr>
          <p:cNvSpPr/>
          <p:nvPr/>
        </p:nvSpPr>
        <p:spPr>
          <a:xfrm>
            <a:off x="4932717" y="4207355"/>
            <a:ext cx="515920" cy="251011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B2506A8-3F8E-E6F4-6E4A-827DB792ADDC}"/>
              </a:ext>
            </a:extLst>
          </p:cNvPr>
          <p:cNvSpPr txBox="1"/>
          <p:nvPr/>
        </p:nvSpPr>
        <p:spPr>
          <a:xfrm>
            <a:off x="1827280" y="1605005"/>
            <a:ext cx="11630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Chloride-rich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8A4F82B-7905-DCEC-8780-6A279EE1BB13}"/>
              </a:ext>
            </a:extLst>
          </p:cNvPr>
          <p:cNvSpPr txBox="1"/>
          <p:nvPr/>
        </p:nvSpPr>
        <p:spPr>
          <a:xfrm>
            <a:off x="1777852" y="4846156"/>
            <a:ext cx="12742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Chloride-poor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F326609-90E9-46CC-47EB-06CC689FA489}"/>
              </a:ext>
            </a:extLst>
          </p:cNvPr>
          <p:cNvSpPr txBox="1"/>
          <p:nvPr/>
        </p:nvSpPr>
        <p:spPr>
          <a:xfrm>
            <a:off x="3435179" y="71490"/>
            <a:ext cx="37737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*Note: these equations are not balanced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9C12ABB-9901-4EBC-F1F8-912440F67A69}"/>
              </a:ext>
            </a:extLst>
          </p:cNvPr>
          <p:cNvSpPr txBox="1"/>
          <p:nvPr/>
        </p:nvSpPr>
        <p:spPr>
          <a:xfrm>
            <a:off x="7766424" y="3134903"/>
            <a:ext cx="1564595" cy="369332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Iron species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D3C63D5-8A32-7049-B65D-25C9F150F8D6}"/>
              </a:ext>
            </a:extLst>
          </p:cNvPr>
          <p:cNvSpPr txBox="1"/>
          <p:nvPr/>
        </p:nvSpPr>
        <p:spPr>
          <a:xfrm>
            <a:off x="7771421" y="1668442"/>
            <a:ext cx="1798890" cy="369332"/>
          </a:xfrm>
          <a:prstGeom prst="rect">
            <a:avLst/>
          </a:prstGeom>
          <a:solidFill>
            <a:srgbClr val="FCC100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Sulfur species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F7CE42C-2849-B5AA-E74F-BDDFD028EC0F}"/>
              </a:ext>
            </a:extLst>
          </p:cNvPr>
          <p:cNvSpPr txBox="1"/>
          <p:nvPr/>
        </p:nvSpPr>
        <p:spPr>
          <a:xfrm>
            <a:off x="7765617" y="2151643"/>
            <a:ext cx="1284326" cy="369332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Ammonia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02A8D89-55E3-4314-5234-FBFDE289DCBC}"/>
              </a:ext>
            </a:extLst>
          </p:cNvPr>
          <p:cNvSpPr txBox="1"/>
          <p:nvPr/>
        </p:nvSpPr>
        <p:spPr>
          <a:xfrm>
            <a:off x="7772081" y="2643273"/>
            <a:ext cx="1191352" cy="369332"/>
          </a:xfrm>
          <a:prstGeom prst="rect">
            <a:avLst/>
          </a:prstGeom>
          <a:solidFill>
            <a:srgbClr val="D05BBB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Methane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595E9CD-BB96-3605-5D30-3C266C97692E}"/>
              </a:ext>
            </a:extLst>
          </p:cNvPr>
          <p:cNvSpPr txBox="1"/>
          <p:nvPr/>
        </p:nvSpPr>
        <p:spPr>
          <a:xfrm>
            <a:off x="7674417" y="622814"/>
            <a:ext cx="43930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%</a:t>
            </a:r>
            <a:r>
              <a:rPr lang="en-US" dirty="0">
                <a:solidFill>
                  <a:schemeClr val="bg1"/>
                </a:solidFill>
              </a:rPr>
              <a:t> = Percent of time that this reaction is the </a:t>
            </a:r>
            <a:r>
              <a:rPr lang="en-US" b="1" dirty="0">
                <a:solidFill>
                  <a:schemeClr val="bg1"/>
                </a:solidFill>
              </a:rPr>
              <a:t>highest energy producer </a:t>
            </a:r>
            <a:r>
              <a:rPr lang="en-US" dirty="0">
                <a:solidFill>
                  <a:schemeClr val="bg1"/>
                </a:solidFill>
              </a:rPr>
              <a:t>in its system 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F0605A5-9CD7-B38D-2A84-40D93ABEF816}"/>
              </a:ext>
            </a:extLst>
          </p:cNvPr>
          <p:cNvSpPr txBox="1"/>
          <p:nvPr/>
        </p:nvSpPr>
        <p:spPr>
          <a:xfrm>
            <a:off x="5130111" y="3397128"/>
            <a:ext cx="15392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highlight>
                  <a:srgbClr val="FFFFFF"/>
                </a:highlight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chloride-poor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9F5D9D4-1AF6-201C-B57E-B462629B58C2}"/>
              </a:ext>
            </a:extLst>
          </p:cNvPr>
          <p:cNvSpPr txBox="1"/>
          <p:nvPr/>
        </p:nvSpPr>
        <p:spPr>
          <a:xfrm>
            <a:off x="5137949" y="4773813"/>
            <a:ext cx="18405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highlight>
                  <a:srgbClr val="FFFFFF"/>
                </a:highlight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chloride-rich     </a:t>
            </a:r>
            <a:r>
              <a:rPr lang="en-US" sz="1400" b="1" dirty="0">
                <a:highlight>
                  <a:srgbClr val="FFFFFF"/>
                </a:highlight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402997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hart, sunburst chart&#10;&#10;Description automatically generated">
            <a:extLst>
              <a:ext uri="{FF2B5EF4-FFF2-40B4-BE49-F238E27FC236}">
                <a16:creationId xmlns:a16="http://schemas.microsoft.com/office/drawing/2014/main" id="{1BC657FA-98F2-B1AD-C689-FBBA47E470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8986"/>
          <a:stretch/>
        </p:blipFill>
        <p:spPr>
          <a:xfrm>
            <a:off x="246416" y="148855"/>
            <a:ext cx="4143213" cy="3429000"/>
          </a:xfrm>
          <a:prstGeom prst="rect">
            <a:avLst/>
          </a:prstGeom>
        </p:spPr>
      </p:pic>
      <p:pic>
        <p:nvPicPr>
          <p:cNvPr id="8" name="Picture 7" descr="Chart&#10;&#10;Description automatically generated">
            <a:extLst>
              <a:ext uri="{FF2B5EF4-FFF2-40B4-BE49-F238E27FC236}">
                <a16:creationId xmlns:a16="http://schemas.microsoft.com/office/drawing/2014/main" id="{DE5402EB-30D6-2F44-B6D9-2EF7BE06DF6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rcRect r="39012"/>
          <a:stretch/>
        </p:blipFill>
        <p:spPr>
          <a:xfrm>
            <a:off x="294658" y="3429000"/>
            <a:ext cx="4082644" cy="3431200"/>
          </a:xfrm>
          <a:prstGeom prst="rect">
            <a:avLst/>
          </a:prstGeom>
        </p:spPr>
      </p:pic>
      <p:pic>
        <p:nvPicPr>
          <p:cNvPr id="12" name="Picture 11" descr="Chart&#10;&#10;Description automatically generated">
            <a:extLst>
              <a:ext uri="{FF2B5EF4-FFF2-40B4-BE49-F238E27FC236}">
                <a16:creationId xmlns:a16="http://schemas.microsoft.com/office/drawing/2014/main" id="{10B0F549-5909-6F9C-A797-CD85F9CC75A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rcRect l="62901" t="77589" r="6364" b="167"/>
          <a:stretch/>
        </p:blipFill>
        <p:spPr>
          <a:xfrm>
            <a:off x="0" y="3335847"/>
            <a:ext cx="1528763" cy="567112"/>
          </a:xfrm>
          <a:prstGeom prst="rect">
            <a:avLst/>
          </a:prstGeom>
        </p:spPr>
      </p:pic>
      <p:pic>
        <p:nvPicPr>
          <p:cNvPr id="13" name="Picture 12" descr="Chart, sunburst chart&#10;&#10;Description automatically generated">
            <a:extLst>
              <a:ext uri="{FF2B5EF4-FFF2-40B4-BE49-F238E27FC236}">
                <a16:creationId xmlns:a16="http://schemas.microsoft.com/office/drawing/2014/main" id="{329C495C-CD2D-8FF0-3FDE-A77A15F891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770" t="80381" r="5302" b="103"/>
          <a:stretch/>
        </p:blipFill>
        <p:spPr>
          <a:xfrm>
            <a:off x="0" y="135720"/>
            <a:ext cx="1528763" cy="487094"/>
          </a:xfrm>
          <a:prstGeom prst="rect">
            <a:avLst/>
          </a:prstGeom>
        </p:spPr>
      </p:pic>
      <p:pic>
        <p:nvPicPr>
          <p:cNvPr id="51" name="Picture 50" descr="A picture containing table&#10;&#10;Description automatically generated">
            <a:extLst>
              <a:ext uri="{FF2B5EF4-FFF2-40B4-BE49-F238E27FC236}">
                <a16:creationId xmlns:a16="http://schemas.microsoft.com/office/drawing/2014/main" id="{FE1F888D-890B-D1E8-5E76-D25629B5BC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12809" y="415096"/>
            <a:ext cx="3291567" cy="602780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C9FFC8A-1FD6-2450-34BE-4F983904BA0F}"/>
              </a:ext>
            </a:extLst>
          </p:cNvPr>
          <p:cNvSpPr/>
          <p:nvPr/>
        </p:nvSpPr>
        <p:spPr>
          <a:xfrm>
            <a:off x="5372391" y="761227"/>
            <a:ext cx="436282" cy="251011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F9590CB-F534-DA1A-A19B-65ACDA65F547}"/>
              </a:ext>
            </a:extLst>
          </p:cNvPr>
          <p:cNvSpPr/>
          <p:nvPr/>
        </p:nvSpPr>
        <p:spPr>
          <a:xfrm>
            <a:off x="6615837" y="760842"/>
            <a:ext cx="515920" cy="251011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8567865-3CD4-542E-D0C7-A3D93D51A223}"/>
              </a:ext>
            </a:extLst>
          </p:cNvPr>
          <p:cNvSpPr/>
          <p:nvPr/>
        </p:nvSpPr>
        <p:spPr>
          <a:xfrm>
            <a:off x="6786045" y="2186529"/>
            <a:ext cx="515920" cy="251011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F99C06-7493-F7DE-003C-26BDC1B2721E}"/>
              </a:ext>
            </a:extLst>
          </p:cNvPr>
          <p:cNvSpPr/>
          <p:nvPr/>
        </p:nvSpPr>
        <p:spPr>
          <a:xfrm>
            <a:off x="6837020" y="2750078"/>
            <a:ext cx="515920" cy="251011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6A0268C-B704-FEA1-44E8-93C185474DD0}"/>
              </a:ext>
            </a:extLst>
          </p:cNvPr>
          <p:cNvSpPr/>
          <p:nvPr/>
        </p:nvSpPr>
        <p:spPr>
          <a:xfrm>
            <a:off x="5534399" y="2186699"/>
            <a:ext cx="436282" cy="251011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E09F118-3CE4-8D91-A8E1-3EF9EA90F514}"/>
              </a:ext>
            </a:extLst>
          </p:cNvPr>
          <p:cNvSpPr/>
          <p:nvPr/>
        </p:nvSpPr>
        <p:spPr>
          <a:xfrm>
            <a:off x="5629418" y="2757194"/>
            <a:ext cx="436282" cy="251011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AE88C9-2BEF-EAA9-2792-40F2E73521BE}"/>
              </a:ext>
            </a:extLst>
          </p:cNvPr>
          <p:cNvSpPr/>
          <p:nvPr/>
        </p:nvSpPr>
        <p:spPr>
          <a:xfrm>
            <a:off x="5366453" y="1033645"/>
            <a:ext cx="436282" cy="251011"/>
          </a:xfrm>
          <a:prstGeom prst="rect">
            <a:avLst/>
          </a:prstGeom>
          <a:noFill/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BB9A40F-61DD-CCDC-4831-6A54134416A4}"/>
              </a:ext>
            </a:extLst>
          </p:cNvPr>
          <p:cNvSpPr/>
          <p:nvPr/>
        </p:nvSpPr>
        <p:spPr>
          <a:xfrm>
            <a:off x="5354501" y="1610293"/>
            <a:ext cx="436282" cy="251011"/>
          </a:xfrm>
          <a:prstGeom prst="rect">
            <a:avLst/>
          </a:prstGeom>
          <a:noFill/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D96454C-3864-FB71-A398-7AE817753824}"/>
              </a:ext>
            </a:extLst>
          </p:cNvPr>
          <p:cNvSpPr/>
          <p:nvPr/>
        </p:nvSpPr>
        <p:spPr>
          <a:xfrm>
            <a:off x="5522806" y="1900632"/>
            <a:ext cx="436282" cy="251011"/>
          </a:xfrm>
          <a:prstGeom prst="rect">
            <a:avLst/>
          </a:prstGeom>
          <a:noFill/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F73E08C-E3EA-2A47-CFB9-52A2695B4BD6}"/>
              </a:ext>
            </a:extLst>
          </p:cNvPr>
          <p:cNvSpPr/>
          <p:nvPr/>
        </p:nvSpPr>
        <p:spPr>
          <a:xfrm>
            <a:off x="6160721" y="2192466"/>
            <a:ext cx="436282" cy="251011"/>
          </a:xfrm>
          <a:prstGeom prst="rect">
            <a:avLst/>
          </a:prstGeom>
          <a:noFill/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2D69F57-DCED-E7C9-1DEF-0909845E2BB3}"/>
              </a:ext>
            </a:extLst>
          </p:cNvPr>
          <p:cNvSpPr/>
          <p:nvPr/>
        </p:nvSpPr>
        <p:spPr>
          <a:xfrm>
            <a:off x="6233033" y="2756551"/>
            <a:ext cx="436282" cy="251011"/>
          </a:xfrm>
          <a:prstGeom prst="rect">
            <a:avLst/>
          </a:prstGeom>
          <a:noFill/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4D504AE-EA70-2E46-F800-603355817640}"/>
              </a:ext>
            </a:extLst>
          </p:cNvPr>
          <p:cNvSpPr/>
          <p:nvPr/>
        </p:nvSpPr>
        <p:spPr>
          <a:xfrm>
            <a:off x="6104540" y="3050702"/>
            <a:ext cx="436282" cy="251011"/>
          </a:xfrm>
          <a:prstGeom prst="rect">
            <a:avLst/>
          </a:prstGeom>
          <a:noFill/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DE307970-89EF-16BC-266A-67DAEE533EBD}"/>
              </a:ext>
            </a:extLst>
          </p:cNvPr>
          <p:cNvSpPr/>
          <p:nvPr/>
        </p:nvSpPr>
        <p:spPr>
          <a:xfrm>
            <a:off x="6221157" y="3715192"/>
            <a:ext cx="436282" cy="251011"/>
          </a:xfrm>
          <a:prstGeom prst="rect">
            <a:avLst/>
          </a:prstGeom>
          <a:noFill/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4DF69259-D7F7-8422-794D-8144634F342A}"/>
              </a:ext>
            </a:extLst>
          </p:cNvPr>
          <p:cNvSpPr/>
          <p:nvPr/>
        </p:nvSpPr>
        <p:spPr>
          <a:xfrm>
            <a:off x="6221157" y="4501699"/>
            <a:ext cx="436282" cy="251011"/>
          </a:xfrm>
          <a:prstGeom prst="rect">
            <a:avLst/>
          </a:prstGeom>
          <a:noFill/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3DA8D4CB-412B-6E70-0831-AEDB6A266D4E}"/>
              </a:ext>
            </a:extLst>
          </p:cNvPr>
          <p:cNvSpPr/>
          <p:nvPr/>
        </p:nvSpPr>
        <p:spPr>
          <a:xfrm>
            <a:off x="6003016" y="5327992"/>
            <a:ext cx="436282" cy="251011"/>
          </a:xfrm>
          <a:prstGeom prst="rect">
            <a:avLst/>
          </a:prstGeom>
          <a:noFill/>
          <a:ln w="28575">
            <a:solidFill>
              <a:srgbClr val="D05BB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39EBC2F9-BBCA-8F59-1816-B38F2DEA1134}"/>
              </a:ext>
            </a:extLst>
          </p:cNvPr>
          <p:cNvSpPr/>
          <p:nvPr/>
        </p:nvSpPr>
        <p:spPr>
          <a:xfrm>
            <a:off x="5548285" y="5069703"/>
            <a:ext cx="436282" cy="251011"/>
          </a:xfrm>
          <a:prstGeom prst="rect">
            <a:avLst/>
          </a:prstGeom>
          <a:noFill/>
          <a:ln w="28575">
            <a:solidFill>
              <a:srgbClr val="D05BB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3F23F33A-A5C2-0B6E-48AA-C6C8B12330A0}"/>
              </a:ext>
            </a:extLst>
          </p:cNvPr>
          <p:cNvSpPr/>
          <p:nvPr/>
        </p:nvSpPr>
        <p:spPr>
          <a:xfrm>
            <a:off x="5915001" y="5868272"/>
            <a:ext cx="436282" cy="251011"/>
          </a:xfrm>
          <a:prstGeom prst="rect">
            <a:avLst/>
          </a:prstGeom>
          <a:noFill/>
          <a:ln w="28575">
            <a:solidFill>
              <a:srgbClr val="D05BB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31C9FDB0-190C-BEC7-319B-1ED03F82A468}"/>
              </a:ext>
            </a:extLst>
          </p:cNvPr>
          <p:cNvSpPr/>
          <p:nvPr/>
        </p:nvSpPr>
        <p:spPr>
          <a:xfrm>
            <a:off x="5381524" y="6121296"/>
            <a:ext cx="436282" cy="251011"/>
          </a:xfrm>
          <a:prstGeom prst="rect">
            <a:avLst/>
          </a:prstGeom>
          <a:noFill/>
          <a:ln w="28575">
            <a:solidFill>
              <a:srgbClr val="D05BB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C9828807-4514-D759-1BD4-C8190A5B3213}"/>
              </a:ext>
            </a:extLst>
          </p:cNvPr>
          <p:cNvSpPr/>
          <p:nvPr/>
        </p:nvSpPr>
        <p:spPr>
          <a:xfrm>
            <a:off x="5368610" y="1316977"/>
            <a:ext cx="436282" cy="251011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602D5DE9-21FA-04C6-1B2B-D4E8F3BDB60B}"/>
              </a:ext>
            </a:extLst>
          </p:cNvPr>
          <p:cNvSpPr/>
          <p:nvPr/>
        </p:nvSpPr>
        <p:spPr>
          <a:xfrm>
            <a:off x="6636602" y="1321689"/>
            <a:ext cx="542211" cy="251011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B14D15DC-5BB8-0B5E-9954-6A3E7A296BE3}"/>
              </a:ext>
            </a:extLst>
          </p:cNvPr>
          <p:cNvSpPr/>
          <p:nvPr/>
        </p:nvSpPr>
        <p:spPr>
          <a:xfrm>
            <a:off x="6942423" y="4207355"/>
            <a:ext cx="542211" cy="251011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BB6A115A-002B-F757-A37E-9D25BA728E91}"/>
              </a:ext>
            </a:extLst>
          </p:cNvPr>
          <p:cNvSpPr/>
          <p:nvPr/>
        </p:nvSpPr>
        <p:spPr>
          <a:xfrm>
            <a:off x="6845123" y="4496286"/>
            <a:ext cx="542211" cy="251011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53E49727-B239-870B-7A5D-7756529D7109}"/>
              </a:ext>
            </a:extLst>
          </p:cNvPr>
          <p:cNvSpPr/>
          <p:nvPr/>
        </p:nvSpPr>
        <p:spPr>
          <a:xfrm>
            <a:off x="5622442" y="4200353"/>
            <a:ext cx="436282" cy="251011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AB727570-8409-712F-02ED-7C93D8AF5789}"/>
              </a:ext>
            </a:extLst>
          </p:cNvPr>
          <p:cNvSpPr/>
          <p:nvPr/>
        </p:nvSpPr>
        <p:spPr>
          <a:xfrm>
            <a:off x="5590532" y="4488130"/>
            <a:ext cx="436282" cy="251011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B92AB5CE-8F0D-C424-BF8F-DC1D5F42A3C4}"/>
              </a:ext>
            </a:extLst>
          </p:cNvPr>
          <p:cNvSpPr/>
          <p:nvPr/>
        </p:nvSpPr>
        <p:spPr>
          <a:xfrm>
            <a:off x="6283574" y="4195442"/>
            <a:ext cx="436282" cy="251011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0F68E023-7382-ADC4-05B8-C0004F6BC9E3}"/>
              </a:ext>
            </a:extLst>
          </p:cNvPr>
          <p:cNvSpPr/>
          <p:nvPr/>
        </p:nvSpPr>
        <p:spPr>
          <a:xfrm>
            <a:off x="4932717" y="4207355"/>
            <a:ext cx="515920" cy="251011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B2506A8-3F8E-E6F4-6E4A-827DB792ADDC}"/>
              </a:ext>
            </a:extLst>
          </p:cNvPr>
          <p:cNvSpPr txBox="1"/>
          <p:nvPr/>
        </p:nvSpPr>
        <p:spPr>
          <a:xfrm>
            <a:off x="1827280" y="1605005"/>
            <a:ext cx="11630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Chloride-rich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8A4F82B-7905-DCEC-8780-6A279EE1BB13}"/>
              </a:ext>
            </a:extLst>
          </p:cNvPr>
          <p:cNvSpPr txBox="1"/>
          <p:nvPr/>
        </p:nvSpPr>
        <p:spPr>
          <a:xfrm>
            <a:off x="1777852" y="4846156"/>
            <a:ext cx="12742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Chloride-poor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F326609-90E9-46CC-47EB-06CC689FA489}"/>
              </a:ext>
            </a:extLst>
          </p:cNvPr>
          <p:cNvSpPr txBox="1"/>
          <p:nvPr/>
        </p:nvSpPr>
        <p:spPr>
          <a:xfrm>
            <a:off x="3435179" y="71490"/>
            <a:ext cx="37737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*Note: these equations are not balanced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9C12ABB-9901-4EBC-F1F8-912440F67A69}"/>
              </a:ext>
            </a:extLst>
          </p:cNvPr>
          <p:cNvSpPr txBox="1"/>
          <p:nvPr/>
        </p:nvSpPr>
        <p:spPr>
          <a:xfrm>
            <a:off x="7766424" y="3134903"/>
            <a:ext cx="1564595" cy="369332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Iron species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D3C63D5-8A32-7049-B65D-25C9F150F8D6}"/>
              </a:ext>
            </a:extLst>
          </p:cNvPr>
          <p:cNvSpPr txBox="1"/>
          <p:nvPr/>
        </p:nvSpPr>
        <p:spPr>
          <a:xfrm>
            <a:off x="7771421" y="1668442"/>
            <a:ext cx="1798890" cy="369332"/>
          </a:xfrm>
          <a:prstGeom prst="rect">
            <a:avLst/>
          </a:prstGeom>
          <a:solidFill>
            <a:srgbClr val="FCC100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Sulfur species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F7CE42C-2849-B5AA-E74F-BDDFD028EC0F}"/>
              </a:ext>
            </a:extLst>
          </p:cNvPr>
          <p:cNvSpPr txBox="1"/>
          <p:nvPr/>
        </p:nvSpPr>
        <p:spPr>
          <a:xfrm>
            <a:off x="7765617" y="2151643"/>
            <a:ext cx="1284326" cy="369332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Ammonia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02A8D89-55E3-4314-5234-FBFDE289DCBC}"/>
              </a:ext>
            </a:extLst>
          </p:cNvPr>
          <p:cNvSpPr txBox="1"/>
          <p:nvPr/>
        </p:nvSpPr>
        <p:spPr>
          <a:xfrm>
            <a:off x="7772081" y="2643273"/>
            <a:ext cx="1191352" cy="369332"/>
          </a:xfrm>
          <a:prstGeom prst="rect">
            <a:avLst/>
          </a:prstGeom>
          <a:solidFill>
            <a:srgbClr val="D05BBB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Methane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595E9CD-BB96-3605-5D30-3C266C97692E}"/>
              </a:ext>
            </a:extLst>
          </p:cNvPr>
          <p:cNvSpPr txBox="1"/>
          <p:nvPr/>
        </p:nvSpPr>
        <p:spPr>
          <a:xfrm>
            <a:off x="7674417" y="622814"/>
            <a:ext cx="43930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%</a:t>
            </a:r>
            <a:r>
              <a:rPr lang="en-US" dirty="0">
                <a:solidFill>
                  <a:schemeClr val="bg1"/>
                </a:solidFill>
              </a:rPr>
              <a:t> = Percent of time that this reaction is the </a:t>
            </a:r>
            <a:r>
              <a:rPr lang="en-US" b="1" dirty="0">
                <a:solidFill>
                  <a:schemeClr val="bg1"/>
                </a:solidFill>
              </a:rPr>
              <a:t>highest energy producer </a:t>
            </a:r>
            <a:r>
              <a:rPr lang="en-US" dirty="0">
                <a:solidFill>
                  <a:schemeClr val="bg1"/>
                </a:solidFill>
              </a:rPr>
              <a:t>in its system 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F0605A5-9CD7-B38D-2A84-40D93ABEF816}"/>
              </a:ext>
            </a:extLst>
          </p:cNvPr>
          <p:cNvSpPr txBox="1"/>
          <p:nvPr/>
        </p:nvSpPr>
        <p:spPr>
          <a:xfrm>
            <a:off x="5130111" y="3397128"/>
            <a:ext cx="15392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highlight>
                  <a:srgbClr val="FFFFFF"/>
                </a:highlight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chloride-poor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9F5D9D4-1AF6-201C-B57E-B462629B58C2}"/>
              </a:ext>
            </a:extLst>
          </p:cNvPr>
          <p:cNvSpPr txBox="1"/>
          <p:nvPr/>
        </p:nvSpPr>
        <p:spPr>
          <a:xfrm>
            <a:off x="5137949" y="4773813"/>
            <a:ext cx="18405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highlight>
                  <a:srgbClr val="FFFFFF"/>
                </a:highlight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chloride-rich     </a:t>
            </a:r>
            <a:r>
              <a:rPr lang="en-US" sz="1400" b="1" dirty="0">
                <a:highlight>
                  <a:srgbClr val="FFFFFF"/>
                </a:highlight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B4B9199-9670-8750-24BE-D54A736561D0}"/>
              </a:ext>
            </a:extLst>
          </p:cNvPr>
          <p:cNvSpPr txBox="1"/>
          <p:nvPr/>
        </p:nvSpPr>
        <p:spPr>
          <a:xfrm>
            <a:off x="7604376" y="5122767"/>
            <a:ext cx="31452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Methanogenesis AND methane oxidation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Methane cycling?</a:t>
            </a:r>
          </a:p>
        </p:txBody>
      </p:sp>
    </p:spTree>
    <p:extLst>
      <p:ext uri="{BB962C8B-B14F-4D97-AF65-F5344CB8AC3E}">
        <p14:creationId xmlns:p14="http://schemas.microsoft.com/office/powerpoint/2010/main" val="32006611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224788-B39B-B846-9694-58FE4AF1FA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1600" dirty="0"/>
              <a:t>Naeth, M. A., Bailey, A. W., Chanasyk, D. S., &amp; Pluth, D. J. (1991). Water holding capacity of litter and soil organic matter in mixed prairie and fescue grassland ecosystems of Alberta. </a:t>
            </a:r>
            <a:r>
              <a:rPr lang="en-US" sz="1600" i="1" dirty="0"/>
              <a:t>Rangeland Ecology &amp; Management/Journal of Range Management Archives</a:t>
            </a:r>
            <a:r>
              <a:rPr lang="en-US" sz="1600" dirty="0"/>
              <a:t>, </a:t>
            </a:r>
            <a:r>
              <a:rPr lang="en-US" sz="1600" i="1" dirty="0"/>
              <a:t>44</a:t>
            </a:r>
            <a:r>
              <a:rPr lang="en-US" sz="1600" dirty="0"/>
              <a:t>(1), 13-17.</a:t>
            </a:r>
            <a:endParaRPr lang="en-US" sz="1100" dirty="0"/>
          </a:p>
          <a:p>
            <a:pPr marL="0" indent="0">
              <a:buNone/>
            </a:pPr>
            <a:r>
              <a:rPr lang="en-US" sz="1600" dirty="0"/>
              <a:t>Throop, H. L., &amp; Belnap, J. (2019). Connectivity dynamics in dryland litter cycles: Moving decomposition beyond spatial stasis. </a:t>
            </a:r>
            <a:r>
              <a:rPr lang="en-US" sz="1600" i="1" dirty="0"/>
              <a:t>BioScience</a:t>
            </a:r>
            <a:r>
              <a:rPr lang="en-US" sz="1600" dirty="0"/>
              <a:t>, </a:t>
            </a:r>
            <a:r>
              <a:rPr lang="en-US" sz="1600" i="1" dirty="0"/>
              <a:t>69</a:t>
            </a:r>
            <a:r>
              <a:rPr lang="en-US" sz="1600" dirty="0"/>
              <a:t>(8), 602-614.</a:t>
            </a:r>
          </a:p>
          <a:p>
            <a:pPr marL="0" indent="0">
              <a:buNone/>
            </a:pPr>
            <a:endParaRPr lang="en-US" sz="1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8860013-B1E6-340C-DBAD-F225435F75F5}"/>
              </a:ext>
            </a:extLst>
          </p:cNvPr>
          <p:cNvSpPr txBox="1"/>
          <p:nvPr/>
        </p:nvSpPr>
        <p:spPr>
          <a:xfrm>
            <a:off x="429322" y="413498"/>
            <a:ext cx="110768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Skeena Display" pitchFamily="2" charset="0"/>
              </a:rPr>
              <a:t>”WHERE THE WATER HAS BEEN” MEANS SOMETHING!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3D9F77E-7195-432C-C88E-753BA26F60C5}"/>
              </a:ext>
            </a:extLst>
          </p:cNvPr>
          <p:cNvSpPr txBox="1"/>
          <p:nvPr/>
        </p:nvSpPr>
        <p:spPr>
          <a:xfrm>
            <a:off x="1107583" y="1622738"/>
            <a:ext cx="976218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FFC000"/>
                </a:solidFill>
              </a:rPr>
              <a:t>Sulfide oxidation </a:t>
            </a:r>
            <a:r>
              <a:rPr lang="en-US" sz="2000" dirty="0">
                <a:solidFill>
                  <a:schemeClr val="bg1"/>
                </a:solidFill>
              </a:rPr>
              <a:t>and </a:t>
            </a:r>
            <a:r>
              <a:rPr lang="en-US" sz="2000" b="1" dirty="0">
                <a:solidFill>
                  <a:schemeClr val="accent2"/>
                </a:solidFill>
              </a:rPr>
              <a:t>ammonium oxidation </a:t>
            </a:r>
            <a:r>
              <a:rPr lang="en-US" sz="2000" dirty="0">
                <a:solidFill>
                  <a:schemeClr val="bg1"/>
                </a:solidFill>
              </a:rPr>
              <a:t>and </a:t>
            </a:r>
            <a:r>
              <a:rPr lang="en-US" sz="2000" b="1" dirty="0">
                <a:solidFill>
                  <a:schemeClr val="accent2"/>
                </a:solidFill>
              </a:rPr>
              <a:t>denitrification</a:t>
            </a:r>
            <a:r>
              <a:rPr lang="en-US" sz="2000" dirty="0">
                <a:solidFill>
                  <a:schemeClr val="bg1"/>
                </a:solidFill>
              </a:rPr>
              <a:t> are important for </a:t>
            </a:r>
            <a:r>
              <a:rPr lang="en-US" sz="2000" b="1" dirty="0">
                <a:solidFill>
                  <a:schemeClr val="bg1"/>
                </a:solidFill>
              </a:rPr>
              <a:t>both water types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Springs with </a:t>
            </a:r>
            <a:r>
              <a:rPr lang="en-US" sz="2000" b="1" dirty="0">
                <a:solidFill>
                  <a:schemeClr val="bg1"/>
                </a:solidFill>
              </a:rPr>
              <a:t>less meteoric</a:t>
            </a:r>
            <a:r>
              <a:rPr lang="en-US" sz="2000" dirty="0">
                <a:solidFill>
                  <a:schemeClr val="bg1"/>
                </a:solidFill>
              </a:rPr>
              <a:t> input (more chloride) get more energy from </a:t>
            </a:r>
            <a:r>
              <a:rPr lang="en-US" sz="2000" b="1" dirty="0">
                <a:solidFill>
                  <a:srgbClr val="D05BBB"/>
                </a:solidFill>
              </a:rPr>
              <a:t>methane reactions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Springs with </a:t>
            </a:r>
            <a:r>
              <a:rPr lang="en-US" sz="2000" b="1" dirty="0">
                <a:solidFill>
                  <a:schemeClr val="bg1"/>
                </a:solidFill>
              </a:rPr>
              <a:t>more meteoric </a:t>
            </a:r>
            <a:r>
              <a:rPr lang="en-US" sz="2000" dirty="0">
                <a:solidFill>
                  <a:schemeClr val="bg1"/>
                </a:solidFill>
              </a:rPr>
              <a:t>input (less chloride) get more energy from </a:t>
            </a:r>
            <a:r>
              <a:rPr lang="en-US" sz="2000" b="1" dirty="0">
                <a:solidFill>
                  <a:srgbClr val="00B0F0"/>
                </a:solidFill>
              </a:rPr>
              <a:t>iron oxidation   </a:t>
            </a:r>
          </a:p>
        </p:txBody>
      </p:sp>
    </p:spTree>
    <p:extLst>
      <p:ext uri="{BB962C8B-B14F-4D97-AF65-F5344CB8AC3E}">
        <p14:creationId xmlns:p14="http://schemas.microsoft.com/office/powerpoint/2010/main" val="25366509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A4DD08-60FC-0BB3-0C19-CDEDE72262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7900" y="1632837"/>
            <a:ext cx="10820400" cy="4024125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Are there more </a:t>
            </a:r>
            <a:r>
              <a:rPr lang="en-US" sz="2000" b="1" dirty="0">
                <a:solidFill>
                  <a:srgbClr val="D05BBB"/>
                </a:solidFill>
              </a:rPr>
              <a:t>methane oxidizing bacteria </a:t>
            </a:r>
            <a:r>
              <a:rPr lang="en-US" sz="2000" dirty="0">
                <a:solidFill>
                  <a:schemeClr val="bg1"/>
                </a:solidFill>
              </a:rPr>
              <a:t>and </a:t>
            </a:r>
            <a:r>
              <a:rPr lang="en-US" sz="2000" b="1" dirty="0">
                <a:solidFill>
                  <a:srgbClr val="D05BBB"/>
                </a:solidFill>
              </a:rPr>
              <a:t>methanogens</a:t>
            </a:r>
            <a:r>
              <a:rPr lang="en-US" sz="2000" dirty="0">
                <a:solidFill>
                  <a:schemeClr val="bg1"/>
                </a:solidFill>
              </a:rPr>
              <a:t> in high-chloride (long residence) systems?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Are there more </a:t>
            </a:r>
            <a:r>
              <a:rPr lang="en-US" sz="2000" b="1" dirty="0">
                <a:solidFill>
                  <a:srgbClr val="00B0F0"/>
                </a:solidFill>
              </a:rPr>
              <a:t>iron oxidizers </a:t>
            </a:r>
            <a:r>
              <a:rPr lang="en-US" sz="2000" dirty="0">
                <a:solidFill>
                  <a:schemeClr val="bg1"/>
                </a:solidFill>
              </a:rPr>
              <a:t>in low-chloride systems?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36F468D-7DEA-7724-DD2D-6494B1572528}"/>
              </a:ext>
            </a:extLst>
          </p:cNvPr>
          <p:cNvSpPr txBox="1"/>
          <p:nvPr/>
        </p:nvSpPr>
        <p:spPr>
          <a:xfrm>
            <a:off x="485966" y="441207"/>
            <a:ext cx="507677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Skeena Display" pitchFamily="2" charset="0"/>
              </a:rPr>
              <a:t>BIOLOGY QUESTIONS</a:t>
            </a:r>
          </a:p>
        </p:txBody>
      </p:sp>
      <p:pic>
        <p:nvPicPr>
          <p:cNvPr id="5" name="Picture 2" descr="Download HD Transparent Bacteria Clip Art Transparent PNG Image -  NicePNG.com">
            <a:extLst>
              <a:ext uri="{FF2B5EF4-FFF2-40B4-BE49-F238E27FC236}">
                <a16:creationId xmlns:a16="http://schemas.microsoft.com/office/drawing/2014/main" id="{169A99F9-AFC5-E0F6-C460-8AF9AA3936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32" r="17729"/>
          <a:stretch/>
        </p:blipFill>
        <p:spPr bwMode="auto">
          <a:xfrm>
            <a:off x="9296400" y="3998083"/>
            <a:ext cx="2662238" cy="263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52067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947F521-3FCD-FFA4-CBAB-408B2AC09575}"/>
              </a:ext>
            </a:extLst>
          </p:cNvPr>
          <p:cNvSpPr txBox="1"/>
          <p:nvPr/>
        </p:nvSpPr>
        <p:spPr>
          <a:xfrm>
            <a:off x="3505386" y="2705725"/>
            <a:ext cx="518122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dirty="0">
                <a:solidFill>
                  <a:schemeClr val="bg1"/>
                </a:solidFill>
                <a:latin typeface="Skeena Display" pitchFamily="2" charset="0"/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26940386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D8C4C98-2B11-F38A-7E24-2315E4403ABB}"/>
              </a:ext>
            </a:extLst>
          </p:cNvPr>
          <p:cNvSpPr txBox="1"/>
          <p:nvPr/>
        </p:nvSpPr>
        <p:spPr>
          <a:xfrm>
            <a:off x="3322035" y="2767280"/>
            <a:ext cx="554792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>
                <a:solidFill>
                  <a:schemeClr val="bg1"/>
                </a:solidFill>
                <a:latin typeface="Skeena Display" pitchFamily="2" charset="0"/>
              </a:rPr>
              <a:t>Thank you </a:t>
            </a:r>
            <a:r>
              <a:rPr lang="en-US" sz="8000" dirty="0">
                <a:solidFill>
                  <a:schemeClr val="bg1"/>
                </a:solidFill>
                <a:latin typeface="Skeena Display" pitchFamily="2" charset="0"/>
                <a:sym typeface="Wingdings" pitchFamily="2" charset="2"/>
              </a:rPr>
              <a:t></a:t>
            </a:r>
            <a:endParaRPr lang="en-US" sz="8000" dirty="0">
              <a:solidFill>
                <a:schemeClr val="bg1"/>
              </a:solidFill>
              <a:latin typeface="Skeena Display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05916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4" descr="Pine Tree Clip Art PNG Images, Free Transparent Pine Tree Clip Art Download  - KindPNG">
            <a:extLst>
              <a:ext uri="{FF2B5EF4-FFF2-40B4-BE49-F238E27FC236}">
                <a16:creationId xmlns:a16="http://schemas.microsoft.com/office/drawing/2014/main" id="{2D7C1308-B191-AAB4-D20E-FA70653F05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7686"/>
          <a:stretch/>
        </p:blipFill>
        <p:spPr bwMode="auto">
          <a:xfrm flipH="1">
            <a:off x="4240509" y="3148767"/>
            <a:ext cx="559437" cy="1213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ine Tree Clip Art PNG Images, Free Transparent Pine Tree Clip Art Download  - KindPNG">
            <a:extLst>
              <a:ext uri="{FF2B5EF4-FFF2-40B4-BE49-F238E27FC236}">
                <a16:creationId xmlns:a16="http://schemas.microsoft.com/office/drawing/2014/main" id="{5111CC55-D0C8-8E63-24D4-DD299BC117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686"/>
          <a:stretch/>
        </p:blipFill>
        <p:spPr bwMode="auto">
          <a:xfrm flipH="1">
            <a:off x="3717623" y="2888877"/>
            <a:ext cx="559437" cy="1213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Freeform 39">
            <a:extLst>
              <a:ext uri="{FF2B5EF4-FFF2-40B4-BE49-F238E27FC236}">
                <a16:creationId xmlns:a16="http://schemas.microsoft.com/office/drawing/2014/main" id="{66A1EA94-A419-F95E-BD7B-3DE3214241EC}"/>
              </a:ext>
            </a:extLst>
          </p:cNvPr>
          <p:cNvSpPr/>
          <p:nvPr/>
        </p:nvSpPr>
        <p:spPr>
          <a:xfrm>
            <a:off x="-11575" y="1782501"/>
            <a:ext cx="5856790" cy="5104436"/>
          </a:xfrm>
          <a:custGeom>
            <a:avLst/>
            <a:gdLst>
              <a:gd name="connsiteX0" fmla="*/ 0 w 5856790"/>
              <a:gd name="connsiteY0" fmla="*/ 694481 h 5104436"/>
              <a:gd name="connsiteX1" fmla="*/ 520861 w 5856790"/>
              <a:gd name="connsiteY1" fmla="*/ 532436 h 5104436"/>
              <a:gd name="connsiteX2" fmla="*/ 1076446 w 5856790"/>
              <a:gd name="connsiteY2" fmla="*/ 150471 h 5104436"/>
              <a:gd name="connsiteX3" fmla="*/ 1226917 w 5856790"/>
              <a:gd name="connsiteY3" fmla="*/ 0 h 5104436"/>
              <a:gd name="connsiteX4" fmla="*/ 1551008 w 5856790"/>
              <a:gd name="connsiteY4" fmla="*/ 289367 h 5104436"/>
              <a:gd name="connsiteX5" fmla="*/ 1794076 w 5856790"/>
              <a:gd name="connsiteY5" fmla="*/ 821803 h 5104436"/>
              <a:gd name="connsiteX6" fmla="*/ 1817226 w 5856790"/>
              <a:gd name="connsiteY6" fmla="*/ 544010 h 5104436"/>
              <a:gd name="connsiteX7" fmla="*/ 1956122 w 5856790"/>
              <a:gd name="connsiteY7" fmla="*/ 428264 h 5104436"/>
              <a:gd name="connsiteX8" fmla="*/ 2233914 w 5856790"/>
              <a:gd name="connsiteY8" fmla="*/ 717631 h 5104436"/>
              <a:gd name="connsiteX9" fmla="*/ 2581155 w 5856790"/>
              <a:gd name="connsiteY9" fmla="*/ 1331089 h 5104436"/>
              <a:gd name="connsiteX10" fmla="*/ 2986269 w 5856790"/>
              <a:gd name="connsiteY10" fmla="*/ 1805651 h 5104436"/>
              <a:gd name="connsiteX11" fmla="*/ 3310360 w 5856790"/>
              <a:gd name="connsiteY11" fmla="*/ 2013995 h 5104436"/>
              <a:gd name="connsiteX12" fmla="*/ 3877519 w 5856790"/>
              <a:gd name="connsiteY12" fmla="*/ 2268638 h 5104436"/>
              <a:gd name="connsiteX13" fmla="*/ 4537276 w 5856790"/>
              <a:gd name="connsiteY13" fmla="*/ 2407534 h 5104436"/>
              <a:gd name="connsiteX14" fmla="*/ 5289631 w 5856790"/>
              <a:gd name="connsiteY14" fmla="*/ 2511707 h 5104436"/>
              <a:gd name="connsiteX15" fmla="*/ 5810491 w 5856790"/>
              <a:gd name="connsiteY15" fmla="*/ 2511707 h 5104436"/>
              <a:gd name="connsiteX16" fmla="*/ 5856790 w 5856790"/>
              <a:gd name="connsiteY16" fmla="*/ 5069712 h 5104436"/>
              <a:gd name="connsiteX17" fmla="*/ 23150 w 5856790"/>
              <a:gd name="connsiteY17" fmla="*/ 5104436 h 5104436"/>
              <a:gd name="connsiteX18" fmla="*/ 0 w 5856790"/>
              <a:gd name="connsiteY18" fmla="*/ 694481 h 5104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856790" h="5104436">
                <a:moveTo>
                  <a:pt x="0" y="694481"/>
                </a:moveTo>
                <a:lnTo>
                  <a:pt x="520861" y="532436"/>
                </a:lnTo>
                <a:lnTo>
                  <a:pt x="1076446" y="150471"/>
                </a:lnTo>
                <a:lnTo>
                  <a:pt x="1226917" y="0"/>
                </a:lnTo>
                <a:lnTo>
                  <a:pt x="1551008" y="289367"/>
                </a:lnTo>
                <a:lnTo>
                  <a:pt x="1794076" y="821803"/>
                </a:lnTo>
                <a:lnTo>
                  <a:pt x="1817226" y="544010"/>
                </a:lnTo>
                <a:lnTo>
                  <a:pt x="1956122" y="428264"/>
                </a:lnTo>
                <a:lnTo>
                  <a:pt x="2233914" y="717631"/>
                </a:lnTo>
                <a:lnTo>
                  <a:pt x="2581155" y="1331089"/>
                </a:lnTo>
                <a:lnTo>
                  <a:pt x="2986269" y="1805651"/>
                </a:lnTo>
                <a:lnTo>
                  <a:pt x="3310360" y="2013995"/>
                </a:lnTo>
                <a:lnTo>
                  <a:pt x="3877519" y="2268638"/>
                </a:lnTo>
                <a:lnTo>
                  <a:pt x="4537276" y="2407534"/>
                </a:lnTo>
                <a:lnTo>
                  <a:pt x="5289631" y="2511707"/>
                </a:lnTo>
                <a:lnTo>
                  <a:pt x="5810491" y="2511707"/>
                </a:lnTo>
                <a:lnTo>
                  <a:pt x="5856790" y="5069712"/>
                </a:lnTo>
                <a:lnTo>
                  <a:pt x="23150" y="5104436"/>
                </a:lnTo>
                <a:lnTo>
                  <a:pt x="0" y="694481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  <a:alpha val="44683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Free Mountain Clipart Black And White Image - Mountain Clip Art Free  Transparent PNG - 600x416 - Free Download on NicePNG">
            <a:extLst>
              <a:ext uri="{FF2B5EF4-FFF2-40B4-BE49-F238E27FC236}">
                <a16:creationId xmlns:a16="http://schemas.microsoft.com/office/drawing/2014/main" id="{A891B75E-FCE7-E1D5-C974-DFE3276D63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31558"/>
            <a:ext cx="3136900" cy="1897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43989D47-70B4-134A-091C-A1902E6DF9EA}"/>
                  </a:ext>
                </a:extLst>
              </p14:cNvPr>
              <p14:cNvContentPartPr/>
              <p14:nvPr/>
            </p14:nvContentPartPr>
            <p14:xfrm>
              <a:off x="2574100" y="3110560"/>
              <a:ext cx="3236760" cy="118512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43989D47-70B4-134A-091C-A1902E6DF9EA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556100" y="3092560"/>
                <a:ext cx="3272400" cy="1220760"/>
              </a:xfrm>
              <a:prstGeom prst="rect">
                <a:avLst/>
              </a:prstGeom>
            </p:spPr>
          </p:pic>
        </mc:Fallback>
      </mc:AlternateContent>
      <p:sp>
        <p:nvSpPr>
          <p:cNvPr id="3" name="Cloud 2">
            <a:extLst>
              <a:ext uri="{FF2B5EF4-FFF2-40B4-BE49-F238E27FC236}">
                <a16:creationId xmlns:a16="http://schemas.microsoft.com/office/drawing/2014/main" id="{DD533DE4-02D2-29AD-76FA-82F1614A43A2}"/>
              </a:ext>
            </a:extLst>
          </p:cNvPr>
          <p:cNvSpPr/>
          <p:nvPr/>
        </p:nvSpPr>
        <p:spPr>
          <a:xfrm>
            <a:off x="1182165" y="535604"/>
            <a:ext cx="1102770" cy="666680"/>
          </a:xfrm>
          <a:prstGeom prst="cloud">
            <a:avLst/>
          </a:prstGeom>
          <a:solidFill>
            <a:srgbClr val="D8FAFF"/>
          </a:solidFill>
          <a:ln>
            <a:solidFill>
              <a:srgbClr val="ABED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05BA0B6E-E14D-C174-333C-BCCB13FD0DA8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64543"/>
          <a:stretch/>
        </p:blipFill>
        <p:spPr>
          <a:xfrm rot="21268025">
            <a:off x="1240980" y="1248938"/>
            <a:ext cx="985139" cy="360054"/>
          </a:xfrm>
          <a:prstGeom prst="rect">
            <a:avLst/>
          </a:prstGeom>
        </p:spPr>
      </p:pic>
      <p:sp>
        <p:nvSpPr>
          <p:cNvPr id="30" name="Oval 29">
            <a:extLst>
              <a:ext uri="{FF2B5EF4-FFF2-40B4-BE49-F238E27FC236}">
                <a16:creationId xmlns:a16="http://schemas.microsoft.com/office/drawing/2014/main" id="{20C344DD-B403-C9B6-3414-4E24E82A7ABC}"/>
              </a:ext>
            </a:extLst>
          </p:cNvPr>
          <p:cNvSpPr/>
          <p:nvPr/>
        </p:nvSpPr>
        <p:spPr>
          <a:xfrm>
            <a:off x="-674992" y="6410960"/>
            <a:ext cx="3637280" cy="894080"/>
          </a:xfrm>
          <a:prstGeom prst="ellipse">
            <a:avLst/>
          </a:prstGeom>
          <a:solidFill>
            <a:srgbClr val="E58032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 30">
            <a:extLst>
              <a:ext uri="{FF2B5EF4-FFF2-40B4-BE49-F238E27FC236}">
                <a16:creationId xmlns:a16="http://schemas.microsoft.com/office/drawing/2014/main" id="{5335C80F-E26B-243C-0F4A-94C517859798}"/>
              </a:ext>
            </a:extLst>
          </p:cNvPr>
          <p:cNvSpPr/>
          <p:nvPr/>
        </p:nvSpPr>
        <p:spPr>
          <a:xfrm>
            <a:off x="492203" y="5552641"/>
            <a:ext cx="203245" cy="689478"/>
          </a:xfrm>
          <a:custGeom>
            <a:avLst/>
            <a:gdLst>
              <a:gd name="connsiteX0" fmla="*/ 141776 w 179863"/>
              <a:gd name="connsiteY0" fmla="*/ 867266 h 867266"/>
              <a:gd name="connsiteX1" fmla="*/ 374 w 179863"/>
              <a:gd name="connsiteY1" fmla="*/ 565609 h 867266"/>
              <a:gd name="connsiteX2" fmla="*/ 179483 w 179863"/>
              <a:gd name="connsiteY2" fmla="*/ 339365 h 867266"/>
              <a:gd name="connsiteX3" fmla="*/ 47508 w 179863"/>
              <a:gd name="connsiteY3" fmla="*/ 131976 h 867266"/>
              <a:gd name="connsiteX4" fmla="*/ 38081 w 179863"/>
              <a:gd name="connsiteY4" fmla="*/ 0 h 867266"/>
              <a:gd name="connsiteX5" fmla="*/ 38081 w 179863"/>
              <a:gd name="connsiteY5" fmla="*/ 0 h 867266"/>
              <a:gd name="connsiteX0" fmla="*/ 162091 w 200178"/>
              <a:gd name="connsiteY0" fmla="*/ 943632 h 943632"/>
              <a:gd name="connsiteX1" fmla="*/ 20689 w 200178"/>
              <a:gd name="connsiteY1" fmla="*/ 641975 h 943632"/>
              <a:gd name="connsiteX2" fmla="*/ 199798 w 200178"/>
              <a:gd name="connsiteY2" fmla="*/ 415731 h 943632"/>
              <a:gd name="connsiteX3" fmla="*/ 67823 w 200178"/>
              <a:gd name="connsiteY3" fmla="*/ 208342 h 943632"/>
              <a:gd name="connsiteX4" fmla="*/ 58396 w 200178"/>
              <a:gd name="connsiteY4" fmla="*/ 76366 h 943632"/>
              <a:gd name="connsiteX5" fmla="*/ 0 w 200178"/>
              <a:gd name="connsiteY5" fmla="*/ 0 h 943632"/>
              <a:gd name="connsiteX0" fmla="*/ 141777 w 179864"/>
              <a:gd name="connsiteY0" fmla="*/ 930905 h 930905"/>
              <a:gd name="connsiteX1" fmla="*/ 375 w 179864"/>
              <a:gd name="connsiteY1" fmla="*/ 629248 h 930905"/>
              <a:gd name="connsiteX2" fmla="*/ 179484 w 179864"/>
              <a:gd name="connsiteY2" fmla="*/ 403004 h 930905"/>
              <a:gd name="connsiteX3" fmla="*/ 47509 w 179864"/>
              <a:gd name="connsiteY3" fmla="*/ 195615 h 930905"/>
              <a:gd name="connsiteX4" fmla="*/ 38082 w 179864"/>
              <a:gd name="connsiteY4" fmla="*/ 63639 h 930905"/>
              <a:gd name="connsiteX5" fmla="*/ 38083 w 179864"/>
              <a:gd name="connsiteY5" fmla="*/ 0 h 930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9864" h="930905">
                <a:moveTo>
                  <a:pt x="141777" y="930905"/>
                </a:moveTo>
                <a:cubicBezTo>
                  <a:pt x="67934" y="824068"/>
                  <a:pt x="-5909" y="717231"/>
                  <a:pt x="375" y="629248"/>
                </a:cubicBezTo>
                <a:cubicBezTo>
                  <a:pt x="6659" y="541265"/>
                  <a:pt x="171628" y="475276"/>
                  <a:pt x="179484" y="403004"/>
                </a:cubicBezTo>
                <a:cubicBezTo>
                  <a:pt x="187340" y="330732"/>
                  <a:pt x="71076" y="252176"/>
                  <a:pt x="47509" y="195615"/>
                </a:cubicBezTo>
                <a:cubicBezTo>
                  <a:pt x="23942" y="139054"/>
                  <a:pt x="38082" y="63639"/>
                  <a:pt x="38082" y="63639"/>
                </a:cubicBezTo>
                <a:cubicBezTo>
                  <a:pt x="38082" y="42426"/>
                  <a:pt x="38083" y="21213"/>
                  <a:pt x="38083" y="0"/>
                </a:cubicBezTo>
              </a:path>
            </a:pathLst>
          </a:custGeom>
          <a:noFill/>
          <a:ln w="28575">
            <a:solidFill>
              <a:srgbClr val="F6A92B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 31">
            <a:extLst>
              <a:ext uri="{FF2B5EF4-FFF2-40B4-BE49-F238E27FC236}">
                <a16:creationId xmlns:a16="http://schemas.microsoft.com/office/drawing/2014/main" id="{DE535006-0C5C-6FF3-99F9-B622149EDD01}"/>
              </a:ext>
            </a:extLst>
          </p:cNvPr>
          <p:cNvSpPr/>
          <p:nvPr/>
        </p:nvSpPr>
        <p:spPr>
          <a:xfrm>
            <a:off x="1092888" y="5552641"/>
            <a:ext cx="203245" cy="689478"/>
          </a:xfrm>
          <a:custGeom>
            <a:avLst/>
            <a:gdLst>
              <a:gd name="connsiteX0" fmla="*/ 141776 w 179863"/>
              <a:gd name="connsiteY0" fmla="*/ 867266 h 867266"/>
              <a:gd name="connsiteX1" fmla="*/ 374 w 179863"/>
              <a:gd name="connsiteY1" fmla="*/ 565609 h 867266"/>
              <a:gd name="connsiteX2" fmla="*/ 179483 w 179863"/>
              <a:gd name="connsiteY2" fmla="*/ 339365 h 867266"/>
              <a:gd name="connsiteX3" fmla="*/ 47508 w 179863"/>
              <a:gd name="connsiteY3" fmla="*/ 131976 h 867266"/>
              <a:gd name="connsiteX4" fmla="*/ 38081 w 179863"/>
              <a:gd name="connsiteY4" fmla="*/ 0 h 867266"/>
              <a:gd name="connsiteX5" fmla="*/ 38081 w 179863"/>
              <a:gd name="connsiteY5" fmla="*/ 0 h 867266"/>
              <a:gd name="connsiteX0" fmla="*/ 162091 w 200178"/>
              <a:gd name="connsiteY0" fmla="*/ 943632 h 943632"/>
              <a:gd name="connsiteX1" fmla="*/ 20689 w 200178"/>
              <a:gd name="connsiteY1" fmla="*/ 641975 h 943632"/>
              <a:gd name="connsiteX2" fmla="*/ 199798 w 200178"/>
              <a:gd name="connsiteY2" fmla="*/ 415731 h 943632"/>
              <a:gd name="connsiteX3" fmla="*/ 67823 w 200178"/>
              <a:gd name="connsiteY3" fmla="*/ 208342 h 943632"/>
              <a:gd name="connsiteX4" fmla="*/ 58396 w 200178"/>
              <a:gd name="connsiteY4" fmla="*/ 76366 h 943632"/>
              <a:gd name="connsiteX5" fmla="*/ 0 w 200178"/>
              <a:gd name="connsiteY5" fmla="*/ 0 h 943632"/>
              <a:gd name="connsiteX0" fmla="*/ 141777 w 179864"/>
              <a:gd name="connsiteY0" fmla="*/ 930905 h 930905"/>
              <a:gd name="connsiteX1" fmla="*/ 375 w 179864"/>
              <a:gd name="connsiteY1" fmla="*/ 629248 h 930905"/>
              <a:gd name="connsiteX2" fmla="*/ 179484 w 179864"/>
              <a:gd name="connsiteY2" fmla="*/ 403004 h 930905"/>
              <a:gd name="connsiteX3" fmla="*/ 47509 w 179864"/>
              <a:gd name="connsiteY3" fmla="*/ 195615 h 930905"/>
              <a:gd name="connsiteX4" fmla="*/ 38082 w 179864"/>
              <a:gd name="connsiteY4" fmla="*/ 63639 h 930905"/>
              <a:gd name="connsiteX5" fmla="*/ 38083 w 179864"/>
              <a:gd name="connsiteY5" fmla="*/ 0 h 930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9864" h="930905">
                <a:moveTo>
                  <a:pt x="141777" y="930905"/>
                </a:moveTo>
                <a:cubicBezTo>
                  <a:pt x="67934" y="824068"/>
                  <a:pt x="-5909" y="717231"/>
                  <a:pt x="375" y="629248"/>
                </a:cubicBezTo>
                <a:cubicBezTo>
                  <a:pt x="6659" y="541265"/>
                  <a:pt x="171628" y="475276"/>
                  <a:pt x="179484" y="403004"/>
                </a:cubicBezTo>
                <a:cubicBezTo>
                  <a:pt x="187340" y="330732"/>
                  <a:pt x="71076" y="252176"/>
                  <a:pt x="47509" y="195615"/>
                </a:cubicBezTo>
                <a:cubicBezTo>
                  <a:pt x="23942" y="139054"/>
                  <a:pt x="38082" y="63639"/>
                  <a:pt x="38082" y="63639"/>
                </a:cubicBezTo>
                <a:cubicBezTo>
                  <a:pt x="38082" y="42426"/>
                  <a:pt x="38083" y="21213"/>
                  <a:pt x="38083" y="0"/>
                </a:cubicBezTo>
              </a:path>
            </a:pathLst>
          </a:custGeom>
          <a:noFill/>
          <a:ln w="28575">
            <a:solidFill>
              <a:srgbClr val="F6A92B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reeform 32">
            <a:extLst>
              <a:ext uri="{FF2B5EF4-FFF2-40B4-BE49-F238E27FC236}">
                <a16:creationId xmlns:a16="http://schemas.microsoft.com/office/drawing/2014/main" id="{3FA2B45B-5713-3F4C-6E33-5FF32DD684F7}"/>
              </a:ext>
            </a:extLst>
          </p:cNvPr>
          <p:cNvSpPr/>
          <p:nvPr/>
        </p:nvSpPr>
        <p:spPr>
          <a:xfrm>
            <a:off x="1622345" y="5639400"/>
            <a:ext cx="203245" cy="689478"/>
          </a:xfrm>
          <a:custGeom>
            <a:avLst/>
            <a:gdLst>
              <a:gd name="connsiteX0" fmla="*/ 141776 w 179863"/>
              <a:gd name="connsiteY0" fmla="*/ 867266 h 867266"/>
              <a:gd name="connsiteX1" fmla="*/ 374 w 179863"/>
              <a:gd name="connsiteY1" fmla="*/ 565609 h 867266"/>
              <a:gd name="connsiteX2" fmla="*/ 179483 w 179863"/>
              <a:gd name="connsiteY2" fmla="*/ 339365 h 867266"/>
              <a:gd name="connsiteX3" fmla="*/ 47508 w 179863"/>
              <a:gd name="connsiteY3" fmla="*/ 131976 h 867266"/>
              <a:gd name="connsiteX4" fmla="*/ 38081 w 179863"/>
              <a:gd name="connsiteY4" fmla="*/ 0 h 867266"/>
              <a:gd name="connsiteX5" fmla="*/ 38081 w 179863"/>
              <a:gd name="connsiteY5" fmla="*/ 0 h 867266"/>
              <a:gd name="connsiteX0" fmla="*/ 162091 w 200178"/>
              <a:gd name="connsiteY0" fmla="*/ 943632 h 943632"/>
              <a:gd name="connsiteX1" fmla="*/ 20689 w 200178"/>
              <a:gd name="connsiteY1" fmla="*/ 641975 h 943632"/>
              <a:gd name="connsiteX2" fmla="*/ 199798 w 200178"/>
              <a:gd name="connsiteY2" fmla="*/ 415731 h 943632"/>
              <a:gd name="connsiteX3" fmla="*/ 67823 w 200178"/>
              <a:gd name="connsiteY3" fmla="*/ 208342 h 943632"/>
              <a:gd name="connsiteX4" fmla="*/ 58396 w 200178"/>
              <a:gd name="connsiteY4" fmla="*/ 76366 h 943632"/>
              <a:gd name="connsiteX5" fmla="*/ 0 w 200178"/>
              <a:gd name="connsiteY5" fmla="*/ 0 h 943632"/>
              <a:gd name="connsiteX0" fmla="*/ 141777 w 179864"/>
              <a:gd name="connsiteY0" fmla="*/ 930905 h 930905"/>
              <a:gd name="connsiteX1" fmla="*/ 375 w 179864"/>
              <a:gd name="connsiteY1" fmla="*/ 629248 h 930905"/>
              <a:gd name="connsiteX2" fmla="*/ 179484 w 179864"/>
              <a:gd name="connsiteY2" fmla="*/ 403004 h 930905"/>
              <a:gd name="connsiteX3" fmla="*/ 47509 w 179864"/>
              <a:gd name="connsiteY3" fmla="*/ 195615 h 930905"/>
              <a:gd name="connsiteX4" fmla="*/ 38082 w 179864"/>
              <a:gd name="connsiteY4" fmla="*/ 63639 h 930905"/>
              <a:gd name="connsiteX5" fmla="*/ 38083 w 179864"/>
              <a:gd name="connsiteY5" fmla="*/ 0 h 930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9864" h="930905">
                <a:moveTo>
                  <a:pt x="141777" y="930905"/>
                </a:moveTo>
                <a:cubicBezTo>
                  <a:pt x="67934" y="824068"/>
                  <a:pt x="-5909" y="717231"/>
                  <a:pt x="375" y="629248"/>
                </a:cubicBezTo>
                <a:cubicBezTo>
                  <a:pt x="6659" y="541265"/>
                  <a:pt x="171628" y="475276"/>
                  <a:pt x="179484" y="403004"/>
                </a:cubicBezTo>
                <a:cubicBezTo>
                  <a:pt x="187340" y="330732"/>
                  <a:pt x="71076" y="252176"/>
                  <a:pt x="47509" y="195615"/>
                </a:cubicBezTo>
                <a:cubicBezTo>
                  <a:pt x="23942" y="139054"/>
                  <a:pt x="38082" y="63639"/>
                  <a:pt x="38082" y="63639"/>
                </a:cubicBezTo>
                <a:cubicBezTo>
                  <a:pt x="38082" y="42426"/>
                  <a:pt x="38083" y="21213"/>
                  <a:pt x="38083" y="0"/>
                </a:cubicBezTo>
              </a:path>
            </a:pathLst>
          </a:custGeom>
          <a:noFill/>
          <a:ln w="28575">
            <a:solidFill>
              <a:srgbClr val="F6A92B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 33">
            <a:extLst>
              <a:ext uri="{FF2B5EF4-FFF2-40B4-BE49-F238E27FC236}">
                <a16:creationId xmlns:a16="http://schemas.microsoft.com/office/drawing/2014/main" id="{D1AEE66C-7542-B3EE-A6AB-75F7E1943B00}"/>
              </a:ext>
            </a:extLst>
          </p:cNvPr>
          <p:cNvSpPr/>
          <p:nvPr/>
        </p:nvSpPr>
        <p:spPr>
          <a:xfrm>
            <a:off x="2050179" y="5642603"/>
            <a:ext cx="203245" cy="689478"/>
          </a:xfrm>
          <a:custGeom>
            <a:avLst/>
            <a:gdLst>
              <a:gd name="connsiteX0" fmla="*/ 141776 w 179863"/>
              <a:gd name="connsiteY0" fmla="*/ 867266 h 867266"/>
              <a:gd name="connsiteX1" fmla="*/ 374 w 179863"/>
              <a:gd name="connsiteY1" fmla="*/ 565609 h 867266"/>
              <a:gd name="connsiteX2" fmla="*/ 179483 w 179863"/>
              <a:gd name="connsiteY2" fmla="*/ 339365 h 867266"/>
              <a:gd name="connsiteX3" fmla="*/ 47508 w 179863"/>
              <a:gd name="connsiteY3" fmla="*/ 131976 h 867266"/>
              <a:gd name="connsiteX4" fmla="*/ 38081 w 179863"/>
              <a:gd name="connsiteY4" fmla="*/ 0 h 867266"/>
              <a:gd name="connsiteX5" fmla="*/ 38081 w 179863"/>
              <a:gd name="connsiteY5" fmla="*/ 0 h 867266"/>
              <a:gd name="connsiteX0" fmla="*/ 162091 w 200178"/>
              <a:gd name="connsiteY0" fmla="*/ 943632 h 943632"/>
              <a:gd name="connsiteX1" fmla="*/ 20689 w 200178"/>
              <a:gd name="connsiteY1" fmla="*/ 641975 h 943632"/>
              <a:gd name="connsiteX2" fmla="*/ 199798 w 200178"/>
              <a:gd name="connsiteY2" fmla="*/ 415731 h 943632"/>
              <a:gd name="connsiteX3" fmla="*/ 67823 w 200178"/>
              <a:gd name="connsiteY3" fmla="*/ 208342 h 943632"/>
              <a:gd name="connsiteX4" fmla="*/ 58396 w 200178"/>
              <a:gd name="connsiteY4" fmla="*/ 76366 h 943632"/>
              <a:gd name="connsiteX5" fmla="*/ 0 w 200178"/>
              <a:gd name="connsiteY5" fmla="*/ 0 h 943632"/>
              <a:gd name="connsiteX0" fmla="*/ 141777 w 179864"/>
              <a:gd name="connsiteY0" fmla="*/ 930905 h 930905"/>
              <a:gd name="connsiteX1" fmla="*/ 375 w 179864"/>
              <a:gd name="connsiteY1" fmla="*/ 629248 h 930905"/>
              <a:gd name="connsiteX2" fmla="*/ 179484 w 179864"/>
              <a:gd name="connsiteY2" fmla="*/ 403004 h 930905"/>
              <a:gd name="connsiteX3" fmla="*/ 47509 w 179864"/>
              <a:gd name="connsiteY3" fmla="*/ 195615 h 930905"/>
              <a:gd name="connsiteX4" fmla="*/ 38082 w 179864"/>
              <a:gd name="connsiteY4" fmla="*/ 63639 h 930905"/>
              <a:gd name="connsiteX5" fmla="*/ 38083 w 179864"/>
              <a:gd name="connsiteY5" fmla="*/ 0 h 930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9864" h="930905">
                <a:moveTo>
                  <a:pt x="141777" y="930905"/>
                </a:moveTo>
                <a:cubicBezTo>
                  <a:pt x="67934" y="824068"/>
                  <a:pt x="-5909" y="717231"/>
                  <a:pt x="375" y="629248"/>
                </a:cubicBezTo>
                <a:cubicBezTo>
                  <a:pt x="6659" y="541265"/>
                  <a:pt x="171628" y="475276"/>
                  <a:pt x="179484" y="403004"/>
                </a:cubicBezTo>
                <a:cubicBezTo>
                  <a:pt x="187340" y="330732"/>
                  <a:pt x="71076" y="252176"/>
                  <a:pt x="47509" y="195615"/>
                </a:cubicBezTo>
                <a:cubicBezTo>
                  <a:pt x="23942" y="139054"/>
                  <a:pt x="38082" y="63639"/>
                  <a:pt x="38082" y="63639"/>
                </a:cubicBezTo>
                <a:cubicBezTo>
                  <a:pt x="38082" y="42426"/>
                  <a:pt x="38083" y="21213"/>
                  <a:pt x="38083" y="0"/>
                </a:cubicBezTo>
              </a:path>
            </a:pathLst>
          </a:custGeom>
          <a:noFill/>
          <a:ln w="28575">
            <a:solidFill>
              <a:srgbClr val="F6A92B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27F38F16-7A49-8933-E025-B4E868348CB1}"/>
                  </a:ext>
                </a:extLst>
              </p14:cNvPr>
              <p14:cNvContentPartPr/>
              <p14:nvPr/>
            </p14:nvContentPartPr>
            <p14:xfrm>
              <a:off x="-61650" y="2268450"/>
              <a:ext cx="597240" cy="19800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27F38F16-7A49-8933-E025-B4E868348CB1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-79650" y="2250450"/>
                <a:ext cx="632880" cy="233640"/>
              </a:xfrm>
              <a:prstGeom prst="rect">
                <a:avLst/>
              </a:prstGeom>
            </p:spPr>
          </p:pic>
        </mc:Fallback>
      </mc:AlternateContent>
      <p:sp>
        <p:nvSpPr>
          <p:cNvPr id="43" name="TextBox 42">
            <a:extLst>
              <a:ext uri="{FF2B5EF4-FFF2-40B4-BE49-F238E27FC236}">
                <a16:creationId xmlns:a16="http://schemas.microsoft.com/office/drawing/2014/main" id="{A442BEE5-ED55-143D-930E-405C9C960CBF}"/>
              </a:ext>
            </a:extLst>
          </p:cNvPr>
          <p:cNvSpPr txBox="1"/>
          <p:nvPr/>
        </p:nvSpPr>
        <p:spPr>
          <a:xfrm>
            <a:off x="628956" y="6561698"/>
            <a:ext cx="12659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Heat source</a:t>
            </a: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C597F86C-D0FC-4CD4-15BC-78F89F2E7ECB}"/>
              </a:ext>
            </a:extLst>
          </p:cNvPr>
          <p:cNvSpPr/>
          <p:nvPr/>
        </p:nvSpPr>
        <p:spPr>
          <a:xfrm>
            <a:off x="4120896" y="4295680"/>
            <a:ext cx="597408" cy="1544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E1574E3C-9D0D-5A97-3123-2315E979DA39}"/>
              </a:ext>
            </a:extLst>
          </p:cNvPr>
          <p:cNvSpPr/>
          <p:nvPr/>
        </p:nvSpPr>
        <p:spPr>
          <a:xfrm>
            <a:off x="4469675" y="4345335"/>
            <a:ext cx="597408" cy="1544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0BFA7732-BE82-B62E-7248-0D76AE59C803}"/>
              </a:ext>
            </a:extLst>
          </p:cNvPr>
          <p:cNvSpPr/>
          <p:nvPr/>
        </p:nvSpPr>
        <p:spPr>
          <a:xfrm>
            <a:off x="5230368" y="4295681"/>
            <a:ext cx="743712" cy="2562320"/>
          </a:xfrm>
          <a:prstGeom prst="rect">
            <a:avLst/>
          </a:prstGeom>
          <a:gradFill flip="none" rotWithShape="1">
            <a:gsLst>
              <a:gs pos="36000">
                <a:srgbClr val="FDF7ED"/>
              </a:gs>
              <a:gs pos="0">
                <a:schemeClr val="tx1"/>
              </a:gs>
              <a:gs pos="100000">
                <a:srgbClr val="FBEED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008AFA3C-992B-6111-3562-30FDD1C497C1}"/>
              </a:ext>
            </a:extLst>
          </p:cNvPr>
          <p:cNvSpPr txBox="1"/>
          <p:nvPr/>
        </p:nvSpPr>
        <p:spPr>
          <a:xfrm>
            <a:off x="6337891" y="336249"/>
            <a:ext cx="25839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Skeena Display" pitchFamily="2" charset="0"/>
              </a:rPr>
              <a:t>Why do I care?</a:t>
            </a:r>
          </a:p>
        </p:txBody>
      </p:sp>
      <p:pic>
        <p:nvPicPr>
          <p:cNvPr id="3074" name="Picture 2" descr="Download HD Transparent Bacteria Clip Art Transparent PNG Image -  NicePNG.com">
            <a:extLst>
              <a:ext uri="{FF2B5EF4-FFF2-40B4-BE49-F238E27FC236}">
                <a16:creationId xmlns:a16="http://schemas.microsoft.com/office/drawing/2014/main" id="{2F037FDC-3C59-6550-5A80-A5A8898590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0363" y="763361"/>
            <a:ext cx="2458604" cy="1604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EA7F90BD-2BFE-4541-A4EB-E0AABE3ADEF5}"/>
              </a:ext>
            </a:extLst>
          </p:cNvPr>
          <p:cNvSpPr/>
          <p:nvPr/>
        </p:nvSpPr>
        <p:spPr>
          <a:xfrm>
            <a:off x="3765670" y="696420"/>
            <a:ext cx="1884601" cy="1783859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B4A3609-A1B6-426F-1C6C-3D7EF2957A75}"/>
              </a:ext>
            </a:extLst>
          </p:cNvPr>
          <p:cNvCxnSpPr>
            <a:cxnSpLocks/>
            <a:endCxn id="49" idx="7"/>
          </p:cNvCxnSpPr>
          <p:nvPr/>
        </p:nvCxnSpPr>
        <p:spPr>
          <a:xfrm>
            <a:off x="3842463" y="1966595"/>
            <a:ext cx="788353" cy="2351696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34D3133-3E8A-8EC6-7498-4F7D6E9D111B}"/>
              </a:ext>
            </a:extLst>
          </p:cNvPr>
          <p:cNvCxnSpPr>
            <a:cxnSpLocks/>
            <a:endCxn id="50" idx="0"/>
          </p:cNvCxnSpPr>
          <p:nvPr/>
        </p:nvCxnSpPr>
        <p:spPr>
          <a:xfrm flipH="1">
            <a:off x="4768379" y="1933533"/>
            <a:ext cx="824702" cy="2411802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reeform 7">
            <a:extLst>
              <a:ext uri="{FF2B5EF4-FFF2-40B4-BE49-F238E27FC236}">
                <a16:creationId xmlns:a16="http://schemas.microsoft.com/office/drawing/2014/main" id="{A8871C30-C1A8-E20A-6F41-1AE2D5F7C708}"/>
              </a:ext>
            </a:extLst>
          </p:cNvPr>
          <p:cNvSpPr/>
          <p:nvPr/>
        </p:nvSpPr>
        <p:spPr>
          <a:xfrm>
            <a:off x="1405890" y="2457450"/>
            <a:ext cx="2663190" cy="1954530"/>
          </a:xfrm>
          <a:custGeom>
            <a:avLst/>
            <a:gdLst>
              <a:gd name="connsiteX0" fmla="*/ 0 w 2663190"/>
              <a:gd name="connsiteY0" fmla="*/ 0 h 1954530"/>
              <a:gd name="connsiteX1" fmla="*/ 571500 w 2663190"/>
              <a:gd name="connsiteY1" fmla="*/ 868680 h 1954530"/>
              <a:gd name="connsiteX2" fmla="*/ 1703070 w 2663190"/>
              <a:gd name="connsiteY2" fmla="*/ 1623060 h 1954530"/>
              <a:gd name="connsiteX3" fmla="*/ 2663190 w 2663190"/>
              <a:gd name="connsiteY3" fmla="*/ 1954530 h 1954530"/>
              <a:gd name="connsiteX4" fmla="*/ 2663190 w 2663190"/>
              <a:gd name="connsiteY4" fmla="*/ 1954530 h 1954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63190" h="1954530">
                <a:moveTo>
                  <a:pt x="0" y="0"/>
                </a:moveTo>
                <a:cubicBezTo>
                  <a:pt x="143827" y="299085"/>
                  <a:pt x="287655" y="598170"/>
                  <a:pt x="571500" y="868680"/>
                </a:cubicBezTo>
                <a:cubicBezTo>
                  <a:pt x="855345" y="1139190"/>
                  <a:pt x="1354455" y="1442085"/>
                  <a:pt x="1703070" y="1623060"/>
                </a:cubicBezTo>
                <a:cubicBezTo>
                  <a:pt x="2051685" y="1804035"/>
                  <a:pt x="2663190" y="1954530"/>
                  <a:pt x="2663190" y="1954530"/>
                </a:cubicBezTo>
                <a:lnTo>
                  <a:pt x="2663190" y="1954530"/>
                </a:lnTo>
              </a:path>
            </a:pathLst>
          </a:custGeom>
          <a:noFill/>
          <a:ln w="28575">
            <a:solidFill>
              <a:srgbClr val="0070C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6FBDE6AA-3A0C-148F-61D4-2348447350A4}"/>
              </a:ext>
            </a:extLst>
          </p:cNvPr>
          <p:cNvSpPr/>
          <p:nvPr/>
        </p:nvSpPr>
        <p:spPr>
          <a:xfrm>
            <a:off x="1156996" y="2416630"/>
            <a:ext cx="2892490" cy="3232798"/>
          </a:xfrm>
          <a:custGeom>
            <a:avLst/>
            <a:gdLst>
              <a:gd name="connsiteX0" fmla="*/ 0 w 2892490"/>
              <a:gd name="connsiteY0" fmla="*/ 0 h 3227557"/>
              <a:gd name="connsiteX1" fmla="*/ 158620 w 2892490"/>
              <a:gd name="connsiteY1" fmla="*/ 1754155 h 3227557"/>
              <a:gd name="connsiteX2" fmla="*/ 858416 w 2892490"/>
              <a:gd name="connsiteY2" fmla="*/ 2715208 h 3227557"/>
              <a:gd name="connsiteX3" fmla="*/ 1847461 w 2892490"/>
              <a:gd name="connsiteY3" fmla="*/ 3219061 h 3227557"/>
              <a:gd name="connsiteX4" fmla="*/ 2892490 w 2892490"/>
              <a:gd name="connsiteY4" fmla="*/ 2323322 h 3227557"/>
              <a:gd name="connsiteX0" fmla="*/ 0 w 2892490"/>
              <a:gd name="connsiteY0" fmla="*/ 0 h 3232798"/>
              <a:gd name="connsiteX1" fmla="*/ 158620 w 2892490"/>
              <a:gd name="connsiteY1" fmla="*/ 1754155 h 3232798"/>
              <a:gd name="connsiteX2" fmla="*/ 671804 w 2892490"/>
              <a:gd name="connsiteY2" fmla="*/ 2864497 h 3232798"/>
              <a:gd name="connsiteX3" fmla="*/ 1847461 w 2892490"/>
              <a:gd name="connsiteY3" fmla="*/ 3219061 h 3232798"/>
              <a:gd name="connsiteX4" fmla="*/ 2892490 w 2892490"/>
              <a:gd name="connsiteY4" fmla="*/ 2323322 h 3232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92490" h="3232798">
                <a:moveTo>
                  <a:pt x="0" y="0"/>
                </a:moveTo>
                <a:cubicBezTo>
                  <a:pt x="7775" y="650810"/>
                  <a:pt x="46653" y="1276739"/>
                  <a:pt x="158620" y="1754155"/>
                </a:cubicBezTo>
                <a:cubicBezTo>
                  <a:pt x="270587" y="2231571"/>
                  <a:pt x="390331" y="2620346"/>
                  <a:pt x="671804" y="2864497"/>
                </a:cubicBezTo>
                <a:cubicBezTo>
                  <a:pt x="953278" y="3108648"/>
                  <a:pt x="1508449" y="3284375"/>
                  <a:pt x="1847461" y="3219061"/>
                </a:cubicBezTo>
                <a:cubicBezTo>
                  <a:pt x="2186473" y="3153747"/>
                  <a:pt x="2539481" y="2738534"/>
                  <a:pt x="2892490" y="2323322"/>
                </a:cubicBezTo>
              </a:path>
            </a:pathLst>
          </a:custGeom>
          <a:noFill/>
          <a:ln w="28575">
            <a:solidFill>
              <a:srgbClr val="0070C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B236C7B-3183-ABC0-E2E0-B5EBC61AE2C7}"/>
              </a:ext>
            </a:extLst>
          </p:cNvPr>
          <p:cNvSpPr txBox="1"/>
          <p:nvPr/>
        </p:nvSpPr>
        <p:spPr>
          <a:xfrm>
            <a:off x="6739951" y="4721644"/>
            <a:ext cx="47291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ea typeface="DejaVu Sans" panose="020B0603030804020204" pitchFamily="34" charset="0"/>
                <a:cs typeface="Calibri" panose="020F0502020204030204" pitchFamily="34" charset="0"/>
              </a:rPr>
              <a:t>Question: Does this affect the reactions available for microbes?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07742A4-7F33-F420-2D0A-D2BE2D8A6B82}"/>
              </a:ext>
            </a:extLst>
          </p:cNvPr>
          <p:cNvSpPr txBox="1"/>
          <p:nvPr/>
        </p:nvSpPr>
        <p:spPr>
          <a:xfrm>
            <a:off x="6287013" y="1531558"/>
            <a:ext cx="446628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Microbes!!!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Chemosynthesis via redox reactions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61428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4" descr="Pine Tree Clip Art PNG Images, Free Transparent Pine Tree Clip Art Download  - KindPNG">
            <a:extLst>
              <a:ext uri="{FF2B5EF4-FFF2-40B4-BE49-F238E27FC236}">
                <a16:creationId xmlns:a16="http://schemas.microsoft.com/office/drawing/2014/main" id="{2D7C1308-B191-AAB4-D20E-FA70653F05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7686"/>
          <a:stretch/>
        </p:blipFill>
        <p:spPr bwMode="auto">
          <a:xfrm flipH="1">
            <a:off x="4240509" y="3148767"/>
            <a:ext cx="559437" cy="1213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ine Tree Clip Art PNG Images, Free Transparent Pine Tree Clip Art Download  - KindPNG">
            <a:extLst>
              <a:ext uri="{FF2B5EF4-FFF2-40B4-BE49-F238E27FC236}">
                <a16:creationId xmlns:a16="http://schemas.microsoft.com/office/drawing/2014/main" id="{5111CC55-D0C8-8E63-24D4-DD299BC117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686"/>
          <a:stretch/>
        </p:blipFill>
        <p:spPr bwMode="auto">
          <a:xfrm flipH="1">
            <a:off x="3717623" y="2888877"/>
            <a:ext cx="559437" cy="1213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Freeform 39">
            <a:extLst>
              <a:ext uri="{FF2B5EF4-FFF2-40B4-BE49-F238E27FC236}">
                <a16:creationId xmlns:a16="http://schemas.microsoft.com/office/drawing/2014/main" id="{66A1EA94-A419-F95E-BD7B-3DE3214241EC}"/>
              </a:ext>
            </a:extLst>
          </p:cNvPr>
          <p:cNvSpPr/>
          <p:nvPr/>
        </p:nvSpPr>
        <p:spPr>
          <a:xfrm>
            <a:off x="-11575" y="1782501"/>
            <a:ext cx="5856790" cy="5104436"/>
          </a:xfrm>
          <a:custGeom>
            <a:avLst/>
            <a:gdLst>
              <a:gd name="connsiteX0" fmla="*/ 0 w 5856790"/>
              <a:gd name="connsiteY0" fmla="*/ 694481 h 5104436"/>
              <a:gd name="connsiteX1" fmla="*/ 520861 w 5856790"/>
              <a:gd name="connsiteY1" fmla="*/ 532436 h 5104436"/>
              <a:gd name="connsiteX2" fmla="*/ 1076446 w 5856790"/>
              <a:gd name="connsiteY2" fmla="*/ 150471 h 5104436"/>
              <a:gd name="connsiteX3" fmla="*/ 1226917 w 5856790"/>
              <a:gd name="connsiteY3" fmla="*/ 0 h 5104436"/>
              <a:gd name="connsiteX4" fmla="*/ 1551008 w 5856790"/>
              <a:gd name="connsiteY4" fmla="*/ 289367 h 5104436"/>
              <a:gd name="connsiteX5" fmla="*/ 1794076 w 5856790"/>
              <a:gd name="connsiteY5" fmla="*/ 821803 h 5104436"/>
              <a:gd name="connsiteX6" fmla="*/ 1817226 w 5856790"/>
              <a:gd name="connsiteY6" fmla="*/ 544010 h 5104436"/>
              <a:gd name="connsiteX7" fmla="*/ 1956122 w 5856790"/>
              <a:gd name="connsiteY7" fmla="*/ 428264 h 5104436"/>
              <a:gd name="connsiteX8" fmla="*/ 2233914 w 5856790"/>
              <a:gd name="connsiteY8" fmla="*/ 717631 h 5104436"/>
              <a:gd name="connsiteX9" fmla="*/ 2581155 w 5856790"/>
              <a:gd name="connsiteY9" fmla="*/ 1331089 h 5104436"/>
              <a:gd name="connsiteX10" fmla="*/ 2986269 w 5856790"/>
              <a:gd name="connsiteY10" fmla="*/ 1805651 h 5104436"/>
              <a:gd name="connsiteX11" fmla="*/ 3310360 w 5856790"/>
              <a:gd name="connsiteY11" fmla="*/ 2013995 h 5104436"/>
              <a:gd name="connsiteX12" fmla="*/ 3877519 w 5856790"/>
              <a:gd name="connsiteY12" fmla="*/ 2268638 h 5104436"/>
              <a:gd name="connsiteX13" fmla="*/ 4537276 w 5856790"/>
              <a:gd name="connsiteY13" fmla="*/ 2407534 h 5104436"/>
              <a:gd name="connsiteX14" fmla="*/ 5289631 w 5856790"/>
              <a:gd name="connsiteY14" fmla="*/ 2511707 h 5104436"/>
              <a:gd name="connsiteX15" fmla="*/ 5810491 w 5856790"/>
              <a:gd name="connsiteY15" fmla="*/ 2511707 h 5104436"/>
              <a:gd name="connsiteX16" fmla="*/ 5856790 w 5856790"/>
              <a:gd name="connsiteY16" fmla="*/ 5069712 h 5104436"/>
              <a:gd name="connsiteX17" fmla="*/ 23150 w 5856790"/>
              <a:gd name="connsiteY17" fmla="*/ 5104436 h 5104436"/>
              <a:gd name="connsiteX18" fmla="*/ 0 w 5856790"/>
              <a:gd name="connsiteY18" fmla="*/ 694481 h 5104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856790" h="5104436">
                <a:moveTo>
                  <a:pt x="0" y="694481"/>
                </a:moveTo>
                <a:lnTo>
                  <a:pt x="520861" y="532436"/>
                </a:lnTo>
                <a:lnTo>
                  <a:pt x="1076446" y="150471"/>
                </a:lnTo>
                <a:lnTo>
                  <a:pt x="1226917" y="0"/>
                </a:lnTo>
                <a:lnTo>
                  <a:pt x="1551008" y="289367"/>
                </a:lnTo>
                <a:lnTo>
                  <a:pt x="1794076" y="821803"/>
                </a:lnTo>
                <a:lnTo>
                  <a:pt x="1817226" y="544010"/>
                </a:lnTo>
                <a:lnTo>
                  <a:pt x="1956122" y="428264"/>
                </a:lnTo>
                <a:lnTo>
                  <a:pt x="2233914" y="717631"/>
                </a:lnTo>
                <a:lnTo>
                  <a:pt x="2581155" y="1331089"/>
                </a:lnTo>
                <a:lnTo>
                  <a:pt x="2986269" y="1805651"/>
                </a:lnTo>
                <a:lnTo>
                  <a:pt x="3310360" y="2013995"/>
                </a:lnTo>
                <a:lnTo>
                  <a:pt x="3877519" y="2268638"/>
                </a:lnTo>
                <a:lnTo>
                  <a:pt x="4537276" y="2407534"/>
                </a:lnTo>
                <a:lnTo>
                  <a:pt x="5289631" y="2511707"/>
                </a:lnTo>
                <a:lnTo>
                  <a:pt x="5810491" y="2511707"/>
                </a:lnTo>
                <a:lnTo>
                  <a:pt x="5856790" y="5069712"/>
                </a:lnTo>
                <a:lnTo>
                  <a:pt x="23150" y="5104436"/>
                </a:lnTo>
                <a:lnTo>
                  <a:pt x="0" y="694481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  <a:alpha val="44683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Free Mountain Clipart Black And White Image - Mountain Clip Art Free  Transparent PNG - 600x416 - Free Download on NicePNG">
            <a:extLst>
              <a:ext uri="{FF2B5EF4-FFF2-40B4-BE49-F238E27FC236}">
                <a16:creationId xmlns:a16="http://schemas.microsoft.com/office/drawing/2014/main" id="{A891B75E-FCE7-E1D5-C974-DFE3276D63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31558"/>
            <a:ext cx="3136900" cy="1897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43989D47-70B4-134A-091C-A1902E6DF9EA}"/>
                  </a:ext>
                </a:extLst>
              </p14:cNvPr>
              <p14:cNvContentPartPr/>
              <p14:nvPr/>
            </p14:nvContentPartPr>
            <p14:xfrm>
              <a:off x="2574100" y="3110560"/>
              <a:ext cx="3236760" cy="118512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43989D47-70B4-134A-091C-A1902E6DF9EA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556100" y="3092560"/>
                <a:ext cx="3272400" cy="1220760"/>
              </a:xfrm>
              <a:prstGeom prst="rect">
                <a:avLst/>
              </a:prstGeom>
            </p:spPr>
          </p:pic>
        </mc:Fallback>
      </mc:AlternateContent>
      <p:sp>
        <p:nvSpPr>
          <p:cNvPr id="3" name="Cloud 2">
            <a:extLst>
              <a:ext uri="{FF2B5EF4-FFF2-40B4-BE49-F238E27FC236}">
                <a16:creationId xmlns:a16="http://schemas.microsoft.com/office/drawing/2014/main" id="{DD533DE4-02D2-29AD-76FA-82F1614A43A2}"/>
              </a:ext>
            </a:extLst>
          </p:cNvPr>
          <p:cNvSpPr/>
          <p:nvPr/>
        </p:nvSpPr>
        <p:spPr>
          <a:xfrm>
            <a:off x="1182165" y="535604"/>
            <a:ext cx="1102770" cy="666680"/>
          </a:xfrm>
          <a:prstGeom prst="cloud">
            <a:avLst/>
          </a:prstGeom>
          <a:solidFill>
            <a:srgbClr val="D8FAFF"/>
          </a:solidFill>
          <a:ln>
            <a:solidFill>
              <a:srgbClr val="ABED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05BA0B6E-E14D-C174-333C-BCCB13FD0DA8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64543"/>
          <a:stretch/>
        </p:blipFill>
        <p:spPr>
          <a:xfrm rot="21268025">
            <a:off x="1240980" y="1248938"/>
            <a:ext cx="985139" cy="360054"/>
          </a:xfrm>
          <a:prstGeom prst="rect">
            <a:avLst/>
          </a:prstGeom>
        </p:spPr>
      </p:pic>
      <p:sp>
        <p:nvSpPr>
          <p:cNvPr id="30" name="Oval 29">
            <a:extLst>
              <a:ext uri="{FF2B5EF4-FFF2-40B4-BE49-F238E27FC236}">
                <a16:creationId xmlns:a16="http://schemas.microsoft.com/office/drawing/2014/main" id="{20C344DD-B403-C9B6-3414-4E24E82A7ABC}"/>
              </a:ext>
            </a:extLst>
          </p:cNvPr>
          <p:cNvSpPr/>
          <p:nvPr/>
        </p:nvSpPr>
        <p:spPr>
          <a:xfrm>
            <a:off x="-674992" y="6410960"/>
            <a:ext cx="3637280" cy="894080"/>
          </a:xfrm>
          <a:prstGeom prst="ellipse">
            <a:avLst/>
          </a:prstGeom>
          <a:solidFill>
            <a:srgbClr val="E58032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 30">
            <a:extLst>
              <a:ext uri="{FF2B5EF4-FFF2-40B4-BE49-F238E27FC236}">
                <a16:creationId xmlns:a16="http://schemas.microsoft.com/office/drawing/2014/main" id="{5335C80F-E26B-243C-0F4A-94C517859798}"/>
              </a:ext>
            </a:extLst>
          </p:cNvPr>
          <p:cNvSpPr/>
          <p:nvPr/>
        </p:nvSpPr>
        <p:spPr>
          <a:xfrm>
            <a:off x="492203" y="5552641"/>
            <a:ext cx="203245" cy="689478"/>
          </a:xfrm>
          <a:custGeom>
            <a:avLst/>
            <a:gdLst>
              <a:gd name="connsiteX0" fmla="*/ 141776 w 179863"/>
              <a:gd name="connsiteY0" fmla="*/ 867266 h 867266"/>
              <a:gd name="connsiteX1" fmla="*/ 374 w 179863"/>
              <a:gd name="connsiteY1" fmla="*/ 565609 h 867266"/>
              <a:gd name="connsiteX2" fmla="*/ 179483 w 179863"/>
              <a:gd name="connsiteY2" fmla="*/ 339365 h 867266"/>
              <a:gd name="connsiteX3" fmla="*/ 47508 w 179863"/>
              <a:gd name="connsiteY3" fmla="*/ 131976 h 867266"/>
              <a:gd name="connsiteX4" fmla="*/ 38081 w 179863"/>
              <a:gd name="connsiteY4" fmla="*/ 0 h 867266"/>
              <a:gd name="connsiteX5" fmla="*/ 38081 w 179863"/>
              <a:gd name="connsiteY5" fmla="*/ 0 h 867266"/>
              <a:gd name="connsiteX0" fmla="*/ 162091 w 200178"/>
              <a:gd name="connsiteY0" fmla="*/ 943632 h 943632"/>
              <a:gd name="connsiteX1" fmla="*/ 20689 w 200178"/>
              <a:gd name="connsiteY1" fmla="*/ 641975 h 943632"/>
              <a:gd name="connsiteX2" fmla="*/ 199798 w 200178"/>
              <a:gd name="connsiteY2" fmla="*/ 415731 h 943632"/>
              <a:gd name="connsiteX3" fmla="*/ 67823 w 200178"/>
              <a:gd name="connsiteY3" fmla="*/ 208342 h 943632"/>
              <a:gd name="connsiteX4" fmla="*/ 58396 w 200178"/>
              <a:gd name="connsiteY4" fmla="*/ 76366 h 943632"/>
              <a:gd name="connsiteX5" fmla="*/ 0 w 200178"/>
              <a:gd name="connsiteY5" fmla="*/ 0 h 943632"/>
              <a:gd name="connsiteX0" fmla="*/ 141777 w 179864"/>
              <a:gd name="connsiteY0" fmla="*/ 930905 h 930905"/>
              <a:gd name="connsiteX1" fmla="*/ 375 w 179864"/>
              <a:gd name="connsiteY1" fmla="*/ 629248 h 930905"/>
              <a:gd name="connsiteX2" fmla="*/ 179484 w 179864"/>
              <a:gd name="connsiteY2" fmla="*/ 403004 h 930905"/>
              <a:gd name="connsiteX3" fmla="*/ 47509 w 179864"/>
              <a:gd name="connsiteY3" fmla="*/ 195615 h 930905"/>
              <a:gd name="connsiteX4" fmla="*/ 38082 w 179864"/>
              <a:gd name="connsiteY4" fmla="*/ 63639 h 930905"/>
              <a:gd name="connsiteX5" fmla="*/ 38083 w 179864"/>
              <a:gd name="connsiteY5" fmla="*/ 0 h 930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9864" h="930905">
                <a:moveTo>
                  <a:pt x="141777" y="930905"/>
                </a:moveTo>
                <a:cubicBezTo>
                  <a:pt x="67934" y="824068"/>
                  <a:pt x="-5909" y="717231"/>
                  <a:pt x="375" y="629248"/>
                </a:cubicBezTo>
                <a:cubicBezTo>
                  <a:pt x="6659" y="541265"/>
                  <a:pt x="171628" y="475276"/>
                  <a:pt x="179484" y="403004"/>
                </a:cubicBezTo>
                <a:cubicBezTo>
                  <a:pt x="187340" y="330732"/>
                  <a:pt x="71076" y="252176"/>
                  <a:pt x="47509" y="195615"/>
                </a:cubicBezTo>
                <a:cubicBezTo>
                  <a:pt x="23942" y="139054"/>
                  <a:pt x="38082" y="63639"/>
                  <a:pt x="38082" y="63639"/>
                </a:cubicBezTo>
                <a:cubicBezTo>
                  <a:pt x="38082" y="42426"/>
                  <a:pt x="38083" y="21213"/>
                  <a:pt x="38083" y="0"/>
                </a:cubicBezTo>
              </a:path>
            </a:pathLst>
          </a:custGeom>
          <a:noFill/>
          <a:ln w="28575">
            <a:solidFill>
              <a:srgbClr val="F6A92B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 31">
            <a:extLst>
              <a:ext uri="{FF2B5EF4-FFF2-40B4-BE49-F238E27FC236}">
                <a16:creationId xmlns:a16="http://schemas.microsoft.com/office/drawing/2014/main" id="{DE535006-0C5C-6FF3-99F9-B622149EDD01}"/>
              </a:ext>
            </a:extLst>
          </p:cNvPr>
          <p:cNvSpPr/>
          <p:nvPr/>
        </p:nvSpPr>
        <p:spPr>
          <a:xfrm>
            <a:off x="1092888" y="5552641"/>
            <a:ext cx="203245" cy="689478"/>
          </a:xfrm>
          <a:custGeom>
            <a:avLst/>
            <a:gdLst>
              <a:gd name="connsiteX0" fmla="*/ 141776 w 179863"/>
              <a:gd name="connsiteY0" fmla="*/ 867266 h 867266"/>
              <a:gd name="connsiteX1" fmla="*/ 374 w 179863"/>
              <a:gd name="connsiteY1" fmla="*/ 565609 h 867266"/>
              <a:gd name="connsiteX2" fmla="*/ 179483 w 179863"/>
              <a:gd name="connsiteY2" fmla="*/ 339365 h 867266"/>
              <a:gd name="connsiteX3" fmla="*/ 47508 w 179863"/>
              <a:gd name="connsiteY3" fmla="*/ 131976 h 867266"/>
              <a:gd name="connsiteX4" fmla="*/ 38081 w 179863"/>
              <a:gd name="connsiteY4" fmla="*/ 0 h 867266"/>
              <a:gd name="connsiteX5" fmla="*/ 38081 w 179863"/>
              <a:gd name="connsiteY5" fmla="*/ 0 h 867266"/>
              <a:gd name="connsiteX0" fmla="*/ 162091 w 200178"/>
              <a:gd name="connsiteY0" fmla="*/ 943632 h 943632"/>
              <a:gd name="connsiteX1" fmla="*/ 20689 w 200178"/>
              <a:gd name="connsiteY1" fmla="*/ 641975 h 943632"/>
              <a:gd name="connsiteX2" fmla="*/ 199798 w 200178"/>
              <a:gd name="connsiteY2" fmla="*/ 415731 h 943632"/>
              <a:gd name="connsiteX3" fmla="*/ 67823 w 200178"/>
              <a:gd name="connsiteY3" fmla="*/ 208342 h 943632"/>
              <a:gd name="connsiteX4" fmla="*/ 58396 w 200178"/>
              <a:gd name="connsiteY4" fmla="*/ 76366 h 943632"/>
              <a:gd name="connsiteX5" fmla="*/ 0 w 200178"/>
              <a:gd name="connsiteY5" fmla="*/ 0 h 943632"/>
              <a:gd name="connsiteX0" fmla="*/ 141777 w 179864"/>
              <a:gd name="connsiteY0" fmla="*/ 930905 h 930905"/>
              <a:gd name="connsiteX1" fmla="*/ 375 w 179864"/>
              <a:gd name="connsiteY1" fmla="*/ 629248 h 930905"/>
              <a:gd name="connsiteX2" fmla="*/ 179484 w 179864"/>
              <a:gd name="connsiteY2" fmla="*/ 403004 h 930905"/>
              <a:gd name="connsiteX3" fmla="*/ 47509 w 179864"/>
              <a:gd name="connsiteY3" fmla="*/ 195615 h 930905"/>
              <a:gd name="connsiteX4" fmla="*/ 38082 w 179864"/>
              <a:gd name="connsiteY4" fmla="*/ 63639 h 930905"/>
              <a:gd name="connsiteX5" fmla="*/ 38083 w 179864"/>
              <a:gd name="connsiteY5" fmla="*/ 0 h 930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9864" h="930905">
                <a:moveTo>
                  <a:pt x="141777" y="930905"/>
                </a:moveTo>
                <a:cubicBezTo>
                  <a:pt x="67934" y="824068"/>
                  <a:pt x="-5909" y="717231"/>
                  <a:pt x="375" y="629248"/>
                </a:cubicBezTo>
                <a:cubicBezTo>
                  <a:pt x="6659" y="541265"/>
                  <a:pt x="171628" y="475276"/>
                  <a:pt x="179484" y="403004"/>
                </a:cubicBezTo>
                <a:cubicBezTo>
                  <a:pt x="187340" y="330732"/>
                  <a:pt x="71076" y="252176"/>
                  <a:pt x="47509" y="195615"/>
                </a:cubicBezTo>
                <a:cubicBezTo>
                  <a:pt x="23942" y="139054"/>
                  <a:pt x="38082" y="63639"/>
                  <a:pt x="38082" y="63639"/>
                </a:cubicBezTo>
                <a:cubicBezTo>
                  <a:pt x="38082" y="42426"/>
                  <a:pt x="38083" y="21213"/>
                  <a:pt x="38083" y="0"/>
                </a:cubicBezTo>
              </a:path>
            </a:pathLst>
          </a:custGeom>
          <a:noFill/>
          <a:ln w="28575">
            <a:solidFill>
              <a:srgbClr val="F6A92B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reeform 32">
            <a:extLst>
              <a:ext uri="{FF2B5EF4-FFF2-40B4-BE49-F238E27FC236}">
                <a16:creationId xmlns:a16="http://schemas.microsoft.com/office/drawing/2014/main" id="{3FA2B45B-5713-3F4C-6E33-5FF32DD684F7}"/>
              </a:ext>
            </a:extLst>
          </p:cNvPr>
          <p:cNvSpPr/>
          <p:nvPr/>
        </p:nvSpPr>
        <p:spPr>
          <a:xfrm>
            <a:off x="1622345" y="5639400"/>
            <a:ext cx="203245" cy="689478"/>
          </a:xfrm>
          <a:custGeom>
            <a:avLst/>
            <a:gdLst>
              <a:gd name="connsiteX0" fmla="*/ 141776 w 179863"/>
              <a:gd name="connsiteY0" fmla="*/ 867266 h 867266"/>
              <a:gd name="connsiteX1" fmla="*/ 374 w 179863"/>
              <a:gd name="connsiteY1" fmla="*/ 565609 h 867266"/>
              <a:gd name="connsiteX2" fmla="*/ 179483 w 179863"/>
              <a:gd name="connsiteY2" fmla="*/ 339365 h 867266"/>
              <a:gd name="connsiteX3" fmla="*/ 47508 w 179863"/>
              <a:gd name="connsiteY3" fmla="*/ 131976 h 867266"/>
              <a:gd name="connsiteX4" fmla="*/ 38081 w 179863"/>
              <a:gd name="connsiteY4" fmla="*/ 0 h 867266"/>
              <a:gd name="connsiteX5" fmla="*/ 38081 w 179863"/>
              <a:gd name="connsiteY5" fmla="*/ 0 h 867266"/>
              <a:gd name="connsiteX0" fmla="*/ 162091 w 200178"/>
              <a:gd name="connsiteY0" fmla="*/ 943632 h 943632"/>
              <a:gd name="connsiteX1" fmla="*/ 20689 w 200178"/>
              <a:gd name="connsiteY1" fmla="*/ 641975 h 943632"/>
              <a:gd name="connsiteX2" fmla="*/ 199798 w 200178"/>
              <a:gd name="connsiteY2" fmla="*/ 415731 h 943632"/>
              <a:gd name="connsiteX3" fmla="*/ 67823 w 200178"/>
              <a:gd name="connsiteY3" fmla="*/ 208342 h 943632"/>
              <a:gd name="connsiteX4" fmla="*/ 58396 w 200178"/>
              <a:gd name="connsiteY4" fmla="*/ 76366 h 943632"/>
              <a:gd name="connsiteX5" fmla="*/ 0 w 200178"/>
              <a:gd name="connsiteY5" fmla="*/ 0 h 943632"/>
              <a:gd name="connsiteX0" fmla="*/ 141777 w 179864"/>
              <a:gd name="connsiteY0" fmla="*/ 930905 h 930905"/>
              <a:gd name="connsiteX1" fmla="*/ 375 w 179864"/>
              <a:gd name="connsiteY1" fmla="*/ 629248 h 930905"/>
              <a:gd name="connsiteX2" fmla="*/ 179484 w 179864"/>
              <a:gd name="connsiteY2" fmla="*/ 403004 h 930905"/>
              <a:gd name="connsiteX3" fmla="*/ 47509 w 179864"/>
              <a:gd name="connsiteY3" fmla="*/ 195615 h 930905"/>
              <a:gd name="connsiteX4" fmla="*/ 38082 w 179864"/>
              <a:gd name="connsiteY4" fmla="*/ 63639 h 930905"/>
              <a:gd name="connsiteX5" fmla="*/ 38083 w 179864"/>
              <a:gd name="connsiteY5" fmla="*/ 0 h 930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9864" h="930905">
                <a:moveTo>
                  <a:pt x="141777" y="930905"/>
                </a:moveTo>
                <a:cubicBezTo>
                  <a:pt x="67934" y="824068"/>
                  <a:pt x="-5909" y="717231"/>
                  <a:pt x="375" y="629248"/>
                </a:cubicBezTo>
                <a:cubicBezTo>
                  <a:pt x="6659" y="541265"/>
                  <a:pt x="171628" y="475276"/>
                  <a:pt x="179484" y="403004"/>
                </a:cubicBezTo>
                <a:cubicBezTo>
                  <a:pt x="187340" y="330732"/>
                  <a:pt x="71076" y="252176"/>
                  <a:pt x="47509" y="195615"/>
                </a:cubicBezTo>
                <a:cubicBezTo>
                  <a:pt x="23942" y="139054"/>
                  <a:pt x="38082" y="63639"/>
                  <a:pt x="38082" y="63639"/>
                </a:cubicBezTo>
                <a:cubicBezTo>
                  <a:pt x="38082" y="42426"/>
                  <a:pt x="38083" y="21213"/>
                  <a:pt x="38083" y="0"/>
                </a:cubicBezTo>
              </a:path>
            </a:pathLst>
          </a:custGeom>
          <a:noFill/>
          <a:ln w="28575">
            <a:solidFill>
              <a:srgbClr val="F6A92B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 33">
            <a:extLst>
              <a:ext uri="{FF2B5EF4-FFF2-40B4-BE49-F238E27FC236}">
                <a16:creationId xmlns:a16="http://schemas.microsoft.com/office/drawing/2014/main" id="{D1AEE66C-7542-B3EE-A6AB-75F7E1943B00}"/>
              </a:ext>
            </a:extLst>
          </p:cNvPr>
          <p:cNvSpPr/>
          <p:nvPr/>
        </p:nvSpPr>
        <p:spPr>
          <a:xfrm>
            <a:off x="2050179" y="5642603"/>
            <a:ext cx="203245" cy="689478"/>
          </a:xfrm>
          <a:custGeom>
            <a:avLst/>
            <a:gdLst>
              <a:gd name="connsiteX0" fmla="*/ 141776 w 179863"/>
              <a:gd name="connsiteY0" fmla="*/ 867266 h 867266"/>
              <a:gd name="connsiteX1" fmla="*/ 374 w 179863"/>
              <a:gd name="connsiteY1" fmla="*/ 565609 h 867266"/>
              <a:gd name="connsiteX2" fmla="*/ 179483 w 179863"/>
              <a:gd name="connsiteY2" fmla="*/ 339365 h 867266"/>
              <a:gd name="connsiteX3" fmla="*/ 47508 w 179863"/>
              <a:gd name="connsiteY3" fmla="*/ 131976 h 867266"/>
              <a:gd name="connsiteX4" fmla="*/ 38081 w 179863"/>
              <a:gd name="connsiteY4" fmla="*/ 0 h 867266"/>
              <a:gd name="connsiteX5" fmla="*/ 38081 w 179863"/>
              <a:gd name="connsiteY5" fmla="*/ 0 h 867266"/>
              <a:gd name="connsiteX0" fmla="*/ 162091 w 200178"/>
              <a:gd name="connsiteY0" fmla="*/ 943632 h 943632"/>
              <a:gd name="connsiteX1" fmla="*/ 20689 w 200178"/>
              <a:gd name="connsiteY1" fmla="*/ 641975 h 943632"/>
              <a:gd name="connsiteX2" fmla="*/ 199798 w 200178"/>
              <a:gd name="connsiteY2" fmla="*/ 415731 h 943632"/>
              <a:gd name="connsiteX3" fmla="*/ 67823 w 200178"/>
              <a:gd name="connsiteY3" fmla="*/ 208342 h 943632"/>
              <a:gd name="connsiteX4" fmla="*/ 58396 w 200178"/>
              <a:gd name="connsiteY4" fmla="*/ 76366 h 943632"/>
              <a:gd name="connsiteX5" fmla="*/ 0 w 200178"/>
              <a:gd name="connsiteY5" fmla="*/ 0 h 943632"/>
              <a:gd name="connsiteX0" fmla="*/ 141777 w 179864"/>
              <a:gd name="connsiteY0" fmla="*/ 930905 h 930905"/>
              <a:gd name="connsiteX1" fmla="*/ 375 w 179864"/>
              <a:gd name="connsiteY1" fmla="*/ 629248 h 930905"/>
              <a:gd name="connsiteX2" fmla="*/ 179484 w 179864"/>
              <a:gd name="connsiteY2" fmla="*/ 403004 h 930905"/>
              <a:gd name="connsiteX3" fmla="*/ 47509 w 179864"/>
              <a:gd name="connsiteY3" fmla="*/ 195615 h 930905"/>
              <a:gd name="connsiteX4" fmla="*/ 38082 w 179864"/>
              <a:gd name="connsiteY4" fmla="*/ 63639 h 930905"/>
              <a:gd name="connsiteX5" fmla="*/ 38083 w 179864"/>
              <a:gd name="connsiteY5" fmla="*/ 0 h 930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9864" h="930905">
                <a:moveTo>
                  <a:pt x="141777" y="930905"/>
                </a:moveTo>
                <a:cubicBezTo>
                  <a:pt x="67934" y="824068"/>
                  <a:pt x="-5909" y="717231"/>
                  <a:pt x="375" y="629248"/>
                </a:cubicBezTo>
                <a:cubicBezTo>
                  <a:pt x="6659" y="541265"/>
                  <a:pt x="171628" y="475276"/>
                  <a:pt x="179484" y="403004"/>
                </a:cubicBezTo>
                <a:cubicBezTo>
                  <a:pt x="187340" y="330732"/>
                  <a:pt x="71076" y="252176"/>
                  <a:pt x="47509" y="195615"/>
                </a:cubicBezTo>
                <a:cubicBezTo>
                  <a:pt x="23942" y="139054"/>
                  <a:pt x="38082" y="63639"/>
                  <a:pt x="38082" y="63639"/>
                </a:cubicBezTo>
                <a:cubicBezTo>
                  <a:pt x="38082" y="42426"/>
                  <a:pt x="38083" y="21213"/>
                  <a:pt x="38083" y="0"/>
                </a:cubicBezTo>
              </a:path>
            </a:pathLst>
          </a:custGeom>
          <a:noFill/>
          <a:ln w="28575">
            <a:solidFill>
              <a:srgbClr val="F6A92B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27F38F16-7A49-8933-E025-B4E868348CB1}"/>
                  </a:ext>
                </a:extLst>
              </p14:cNvPr>
              <p14:cNvContentPartPr/>
              <p14:nvPr/>
            </p14:nvContentPartPr>
            <p14:xfrm>
              <a:off x="-61650" y="2268450"/>
              <a:ext cx="597240" cy="19800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27F38F16-7A49-8933-E025-B4E868348CB1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-79650" y="2250450"/>
                <a:ext cx="632880" cy="233640"/>
              </a:xfrm>
              <a:prstGeom prst="rect">
                <a:avLst/>
              </a:prstGeom>
            </p:spPr>
          </p:pic>
        </mc:Fallback>
      </mc:AlternateContent>
      <p:sp>
        <p:nvSpPr>
          <p:cNvPr id="43" name="TextBox 42">
            <a:extLst>
              <a:ext uri="{FF2B5EF4-FFF2-40B4-BE49-F238E27FC236}">
                <a16:creationId xmlns:a16="http://schemas.microsoft.com/office/drawing/2014/main" id="{A442BEE5-ED55-143D-930E-405C9C960CBF}"/>
              </a:ext>
            </a:extLst>
          </p:cNvPr>
          <p:cNvSpPr txBox="1"/>
          <p:nvPr/>
        </p:nvSpPr>
        <p:spPr>
          <a:xfrm>
            <a:off x="628956" y="6561698"/>
            <a:ext cx="12659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Heat source</a:t>
            </a: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C597F86C-D0FC-4CD4-15BC-78F89F2E7ECB}"/>
              </a:ext>
            </a:extLst>
          </p:cNvPr>
          <p:cNvSpPr/>
          <p:nvPr/>
        </p:nvSpPr>
        <p:spPr>
          <a:xfrm>
            <a:off x="4120896" y="4295680"/>
            <a:ext cx="597408" cy="1544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E1574E3C-9D0D-5A97-3123-2315E979DA39}"/>
              </a:ext>
            </a:extLst>
          </p:cNvPr>
          <p:cNvSpPr/>
          <p:nvPr/>
        </p:nvSpPr>
        <p:spPr>
          <a:xfrm>
            <a:off x="4469675" y="4345335"/>
            <a:ext cx="597408" cy="1544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0BFA7732-BE82-B62E-7248-0D76AE59C803}"/>
              </a:ext>
            </a:extLst>
          </p:cNvPr>
          <p:cNvSpPr/>
          <p:nvPr/>
        </p:nvSpPr>
        <p:spPr>
          <a:xfrm>
            <a:off x="5230368" y="4295681"/>
            <a:ext cx="743712" cy="2562320"/>
          </a:xfrm>
          <a:prstGeom prst="rect">
            <a:avLst/>
          </a:prstGeom>
          <a:gradFill flip="none" rotWithShape="1">
            <a:gsLst>
              <a:gs pos="36000">
                <a:srgbClr val="FDF7ED"/>
              </a:gs>
              <a:gs pos="0">
                <a:schemeClr val="tx1"/>
              </a:gs>
              <a:gs pos="100000">
                <a:srgbClr val="FBEED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008AFA3C-992B-6111-3562-30FDD1C497C1}"/>
              </a:ext>
            </a:extLst>
          </p:cNvPr>
          <p:cNvSpPr txBox="1"/>
          <p:nvPr/>
        </p:nvSpPr>
        <p:spPr>
          <a:xfrm>
            <a:off x="6337891" y="336249"/>
            <a:ext cx="38906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Skeena Display" pitchFamily="2" charset="0"/>
              </a:rPr>
              <a:t>Why should YOU care?</a:t>
            </a:r>
          </a:p>
        </p:txBody>
      </p:sp>
      <p:pic>
        <p:nvPicPr>
          <p:cNvPr id="3074" name="Picture 2" descr="Download HD Transparent Bacteria Clip Art Transparent PNG Image -  NicePNG.com">
            <a:extLst>
              <a:ext uri="{FF2B5EF4-FFF2-40B4-BE49-F238E27FC236}">
                <a16:creationId xmlns:a16="http://schemas.microsoft.com/office/drawing/2014/main" id="{2F037FDC-3C59-6550-5A80-A5A8898590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0363" y="763361"/>
            <a:ext cx="2458604" cy="1604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EA7F90BD-2BFE-4541-A4EB-E0AABE3ADEF5}"/>
              </a:ext>
            </a:extLst>
          </p:cNvPr>
          <p:cNvSpPr/>
          <p:nvPr/>
        </p:nvSpPr>
        <p:spPr>
          <a:xfrm>
            <a:off x="3765670" y="696420"/>
            <a:ext cx="1884601" cy="1783859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B4A3609-A1B6-426F-1C6C-3D7EF2957A75}"/>
              </a:ext>
            </a:extLst>
          </p:cNvPr>
          <p:cNvCxnSpPr>
            <a:cxnSpLocks/>
            <a:endCxn id="49" idx="7"/>
          </p:cNvCxnSpPr>
          <p:nvPr/>
        </p:nvCxnSpPr>
        <p:spPr>
          <a:xfrm>
            <a:off x="3842463" y="1966595"/>
            <a:ext cx="788353" cy="2351696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34D3133-3E8A-8EC6-7498-4F7D6E9D111B}"/>
              </a:ext>
            </a:extLst>
          </p:cNvPr>
          <p:cNvCxnSpPr>
            <a:cxnSpLocks/>
            <a:endCxn id="50" idx="0"/>
          </p:cNvCxnSpPr>
          <p:nvPr/>
        </p:nvCxnSpPr>
        <p:spPr>
          <a:xfrm flipH="1">
            <a:off x="4768379" y="1933533"/>
            <a:ext cx="824702" cy="2411802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reeform 7">
            <a:extLst>
              <a:ext uri="{FF2B5EF4-FFF2-40B4-BE49-F238E27FC236}">
                <a16:creationId xmlns:a16="http://schemas.microsoft.com/office/drawing/2014/main" id="{A8871C30-C1A8-E20A-6F41-1AE2D5F7C708}"/>
              </a:ext>
            </a:extLst>
          </p:cNvPr>
          <p:cNvSpPr/>
          <p:nvPr/>
        </p:nvSpPr>
        <p:spPr>
          <a:xfrm>
            <a:off x="1405890" y="2457450"/>
            <a:ext cx="2663190" cy="1954530"/>
          </a:xfrm>
          <a:custGeom>
            <a:avLst/>
            <a:gdLst>
              <a:gd name="connsiteX0" fmla="*/ 0 w 2663190"/>
              <a:gd name="connsiteY0" fmla="*/ 0 h 1954530"/>
              <a:gd name="connsiteX1" fmla="*/ 571500 w 2663190"/>
              <a:gd name="connsiteY1" fmla="*/ 868680 h 1954530"/>
              <a:gd name="connsiteX2" fmla="*/ 1703070 w 2663190"/>
              <a:gd name="connsiteY2" fmla="*/ 1623060 h 1954530"/>
              <a:gd name="connsiteX3" fmla="*/ 2663190 w 2663190"/>
              <a:gd name="connsiteY3" fmla="*/ 1954530 h 1954530"/>
              <a:gd name="connsiteX4" fmla="*/ 2663190 w 2663190"/>
              <a:gd name="connsiteY4" fmla="*/ 1954530 h 1954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63190" h="1954530">
                <a:moveTo>
                  <a:pt x="0" y="0"/>
                </a:moveTo>
                <a:cubicBezTo>
                  <a:pt x="143827" y="299085"/>
                  <a:pt x="287655" y="598170"/>
                  <a:pt x="571500" y="868680"/>
                </a:cubicBezTo>
                <a:cubicBezTo>
                  <a:pt x="855345" y="1139190"/>
                  <a:pt x="1354455" y="1442085"/>
                  <a:pt x="1703070" y="1623060"/>
                </a:cubicBezTo>
                <a:cubicBezTo>
                  <a:pt x="2051685" y="1804035"/>
                  <a:pt x="2663190" y="1954530"/>
                  <a:pt x="2663190" y="1954530"/>
                </a:cubicBezTo>
                <a:lnTo>
                  <a:pt x="2663190" y="1954530"/>
                </a:lnTo>
              </a:path>
            </a:pathLst>
          </a:custGeom>
          <a:noFill/>
          <a:ln w="28575">
            <a:solidFill>
              <a:srgbClr val="0070C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6FBDE6AA-3A0C-148F-61D4-2348447350A4}"/>
              </a:ext>
            </a:extLst>
          </p:cNvPr>
          <p:cNvSpPr/>
          <p:nvPr/>
        </p:nvSpPr>
        <p:spPr>
          <a:xfrm>
            <a:off x="1156996" y="2416630"/>
            <a:ext cx="2892490" cy="3232798"/>
          </a:xfrm>
          <a:custGeom>
            <a:avLst/>
            <a:gdLst>
              <a:gd name="connsiteX0" fmla="*/ 0 w 2892490"/>
              <a:gd name="connsiteY0" fmla="*/ 0 h 3227557"/>
              <a:gd name="connsiteX1" fmla="*/ 158620 w 2892490"/>
              <a:gd name="connsiteY1" fmla="*/ 1754155 h 3227557"/>
              <a:gd name="connsiteX2" fmla="*/ 858416 w 2892490"/>
              <a:gd name="connsiteY2" fmla="*/ 2715208 h 3227557"/>
              <a:gd name="connsiteX3" fmla="*/ 1847461 w 2892490"/>
              <a:gd name="connsiteY3" fmla="*/ 3219061 h 3227557"/>
              <a:gd name="connsiteX4" fmla="*/ 2892490 w 2892490"/>
              <a:gd name="connsiteY4" fmla="*/ 2323322 h 3227557"/>
              <a:gd name="connsiteX0" fmla="*/ 0 w 2892490"/>
              <a:gd name="connsiteY0" fmla="*/ 0 h 3232798"/>
              <a:gd name="connsiteX1" fmla="*/ 158620 w 2892490"/>
              <a:gd name="connsiteY1" fmla="*/ 1754155 h 3232798"/>
              <a:gd name="connsiteX2" fmla="*/ 671804 w 2892490"/>
              <a:gd name="connsiteY2" fmla="*/ 2864497 h 3232798"/>
              <a:gd name="connsiteX3" fmla="*/ 1847461 w 2892490"/>
              <a:gd name="connsiteY3" fmla="*/ 3219061 h 3232798"/>
              <a:gd name="connsiteX4" fmla="*/ 2892490 w 2892490"/>
              <a:gd name="connsiteY4" fmla="*/ 2323322 h 3232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92490" h="3232798">
                <a:moveTo>
                  <a:pt x="0" y="0"/>
                </a:moveTo>
                <a:cubicBezTo>
                  <a:pt x="7775" y="650810"/>
                  <a:pt x="46653" y="1276739"/>
                  <a:pt x="158620" y="1754155"/>
                </a:cubicBezTo>
                <a:cubicBezTo>
                  <a:pt x="270587" y="2231571"/>
                  <a:pt x="390331" y="2620346"/>
                  <a:pt x="671804" y="2864497"/>
                </a:cubicBezTo>
                <a:cubicBezTo>
                  <a:pt x="953278" y="3108648"/>
                  <a:pt x="1508449" y="3284375"/>
                  <a:pt x="1847461" y="3219061"/>
                </a:cubicBezTo>
                <a:cubicBezTo>
                  <a:pt x="2186473" y="3153747"/>
                  <a:pt x="2539481" y="2738534"/>
                  <a:pt x="2892490" y="2323322"/>
                </a:cubicBezTo>
              </a:path>
            </a:pathLst>
          </a:custGeom>
          <a:noFill/>
          <a:ln w="28575">
            <a:solidFill>
              <a:srgbClr val="0070C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07742A4-7F33-F420-2D0A-D2BE2D8A6B82}"/>
              </a:ext>
            </a:extLst>
          </p:cNvPr>
          <p:cNvSpPr txBox="1"/>
          <p:nvPr/>
        </p:nvSpPr>
        <p:spPr>
          <a:xfrm>
            <a:off x="6287014" y="1531558"/>
            <a:ext cx="494704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bg1"/>
                </a:solidFill>
              </a:rPr>
              <a:t>Astrobiological</a:t>
            </a:r>
            <a:r>
              <a:rPr lang="en-US" dirty="0">
                <a:solidFill>
                  <a:schemeClr val="bg1"/>
                </a:solidFill>
              </a:rPr>
              <a:t> implications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The path that water takes can change its chemistry</a:t>
            </a:r>
          </a:p>
          <a:p>
            <a:pPr lvl="1"/>
            <a:endParaRPr lang="en-US" dirty="0">
              <a:solidFill>
                <a:schemeClr val="bg1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Finding measurable variables that predict this change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Climate change implications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Fluctuations in rainfall snowmelt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How are microbial communities and geochemical cycles affected?</a:t>
            </a:r>
          </a:p>
        </p:txBody>
      </p:sp>
    </p:spTree>
    <p:extLst>
      <p:ext uri="{BB962C8B-B14F-4D97-AF65-F5344CB8AC3E}">
        <p14:creationId xmlns:p14="http://schemas.microsoft.com/office/powerpoint/2010/main" val="10207506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4" descr="Pine Tree Clip Art PNG Images, Free Transparent Pine Tree Clip Art Download  - KindPNG">
            <a:extLst>
              <a:ext uri="{FF2B5EF4-FFF2-40B4-BE49-F238E27FC236}">
                <a16:creationId xmlns:a16="http://schemas.microsoft.com/office/drawing/2014/main" id="{2D7C1308-B191-AAB4-D20E-FA70653F05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7686"/>
          <a:stretch/>
        </p:blipFill>
        <p:spPr bwMode="auto">
          <a:xfrm flipH="1">
            <a:off x="4240509" y="3148767"/>
            <a:ext cx="559437" cy="1213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ine Tree Clip Art PNG Images, Free Transparent Pine Tree Clip Art Download  - KindPNG">
            <a:extLst>
              <a:ext uri="{FF2B5EF4-FFF2-40B4-BE49-F238E27FC236}">
                <a16:creationId xmlns:a16="http://schemas.microsoft.com/office/drawing/2014/main" id="{5111CC55-D0C8-8E63-24D4-DD299BC117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686"/>
          <a:stretch/>
        </p:blipFill>
        <p:spPr bwMode="auto">
          <a:xfrm flipH="1">
            <a:off x="3717623" y="2888877"/>
            <a:ext cx="559437" cy="1213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Freeform 39">
            <a:extLst>
              <a:ext uri="{FF2B5EF4-FFF2-40B4-BE49-F238E27FC236}">
                <a16:creationId xmlns:a16="http://schemas.microsoft.com/office/drawing/2014/main" id="{66A1EA94-A419-F95E-BD7B-3DE3214241EC}"/>
              </a:ext>
            </a:extLst>
          </p:cNvPr>
          <p:cNvSpPr/>
          <p:nvPr/>
        </p:nvSpPr>
        <p:spPr>
          <a:xfrm>
            <a:off x="-11575" y="1782501"/>
            <a:ext cx="5856790" cy="5104436"/>
          </a:xfrm>
          <a:custGeom>
            <a:avLst/>
            <a:gdLst>
              <a:gd name="connsiteX0" fmla="*/ 0 w 5856790"/>
              <a:gd name="connsiteY0" fmla="*/ 694481 h 5104436"/>
              <a:gd name="connsiteX1" fmla="*/ 520861 w 5856790"/>
              <a:gd name="connsiteY1" fmla="*/ 532436 h 5104436"/>
              <a:gd name="connsiteX2" fmla="*/ 1076446 w 5856790"/>
              <a:gd name="connsiteY2" fmla="*/ 150471 h 5104436"/>
              <a:gd name="connsiteX3" fmla="*/ 1226917 w 5856790"/>
              <a:gd name="connsiteY3" fmla="*/ 0 h 5104436"/>
              <a:gd name="connsiteX4" fmla="*/ 1551008 w 5856790"/>
              <a:gd name="connsiteY4" fmla="*/ 289367 h 5104436"/>
              <a:gd name="connsiteX5" fmla="*/ 1794076 w 5856790"/>
              <a:gd name="connsiteY5" fmla="*/ 821803 h 5104436"/>
              <a:gd name="connsiteX6" fmla="*/ 1817226 w 5856790"/>
              <a:gd name="connsiteY6" fmla="*/ 544010 h 5104436"/>
              <a:gd name="connsiteX7" fmla="*/ 1956122 w 5856790"/>
              <a:gd name="connsiteY7" fmla="*/ 428264 h 5104436"/>
              <a:gd name="connsiteX8" fmla="*/ 2233914 w 5856790"/>
              <a:gd name="connsiteY8" fmla="*/ 717631 h 5104436"/>
              <a:gd name="connsiteX9" fmla="*/ 2581155 w 5856790"/>
              <a:gd name="connsiteY9" fmla="*/ 1331089 h 5104436"/>
              <a:gd name="connsiteX10" fmla="*/ 2986269 w 5856790"/>
              <a:gd name="connsiteY10" fmla="*/ 1805651 h 5104436"/>
              <a:gd name="connsiteX11" fmla="*/ 3310360 w 5856790"/>
              <a:gd name="connsiteY11" fmla="*/ 2013995 h 5104436"/>
              <a:gd name="connsiteX12" fmla="*/ 3877519 w 5856790"/>
              <a:gd name="connsiteY12" fmla="*/ 2268638 h 5104436"/>
              <a:gd name="connsiteX13" fmla="*/ 4537276 w 5856790"/>
              <a:gd name="connsiteY13" fmla="*/ 2407534 h 5104436"/>
              <a:gd name="connsiteX14" fmla="*/ 5289631 w 5856790"/>
              <a:gd name="connsiteY14" fmla="*/ 2511707 h 5104436"/>
              <a:gd name="connsiteX15" fmla="*/ 5810491 w 5856790"/>
              <a:gd name="connsiteY15" fmla="*/ 2511707 h 5104436"/>
              <a:gd name="connsiteX16" fmla="*/ 5856790 w 5856790"/>
              <a:gd name="connsiteY16" fmla="*/ 5069712 h 5104436"/>
              <a:gd name="connsiteX17" fmla="*/ 23150 w 5856790"/>
              <a:gd name="connsiteY17" fmla="*/ 5104436 h 5104436"/>
              <a:gd name="connsiteX18" fmla="*/ 0 w 5856790"/>
              <a:gd name="connsiteY18" fmla="*/ 694481 h 5104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856790" h="5104436">
                <a:moveTo>
                  <a:pt x="0" y="694481"/>
                </a:moveTo>
                <a:lnTo>
                  <a:pt x="520861" y="532436"/>
                </a:lnTo>
                <a:lnTo>
                  <a:pt x="1076446" y="150471"/>
                </a:lnTo>
                <a:lnTo>
                  <a:pt x="1226917" y="0"/>
                </a:lnTo>
                <a:lnTo>
                  <a:pt x="1551008" y="289367"/>
                </a:lnTo>
                <a:lnTo>
                  <a:pt x="1794076" y="821803"/>
                </a:lnTo>
                <a:lnTo>
                  <a:pt x="1817226" y="544010"/>
                </a:lnTo>
                <a:lnTo>
                  <a:pt x="1956122" y="428264"/>
                </a:lnTo>
                <a:lnTo>
                  <a:pt x="2233914" y="717631"/>
                </a:lnTo>
                <a:lnTo>
                  <a:pt x="2581155" y="1331089"/>
                </a:lnTo>
                <a:lnTo>
                  <a:pt x="2986269" y="1805651"/>
                </a:lnTo>
                <a:lnTo>
                  <a:pt x="3310360" y="2013995"/>
                </a:lnTo>
                <a:lnTo>
                  <a:pt x="3877519" y="2268638"/>
                </a:lnTo>
                <a:lnTo>
                  <a:pt x="4537276" y="2407534"/>
                </a:lnTo>
                <a:lnTo>
                  <a:pt x="5289631" y="2511707"/>
                </a:lnTo>
                <a:lnTo>
                  <a:pt x="5810491" y="2511707"/>
                </a:lnTo>
                <a:lnTo>
                  <a:pt x="5856790" y="5069712"/>
                </a:lnTo>
                <a:lnTo>
                  <a:pt x="23150" y="5104436"/>
                </a:lnTo>
                <a:lnTo>
                  <a:pt x="0" y="694481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  <a:alpha val="44683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Free Mountain Clipart Black And White Image - Mountain Clip Art Free  Transparent PNG - 600x416 - Free Download on NicePNG">
            <a:extLst>
              <a:ext uri="{FF2B5EF4-FFF2-40B4-BE49-F238E27FC236}">
                <a16:creationId xmlns:a16="http://schemas.microsoft.com/office/drawing/2014/main" id="{A891B75E-FCE7-E1D5-C974-DFE3276D63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31558"/>
            <a:ext cx="3136900" cy="1897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43989D47-70B4-134A-091C-A1902E6DF9EA}"/>
                  </a:ext>
                </a:extLst>
              </p14:cNvPr>
              <p14:cNvContentPartPr/>
              <p14:nvPr/>
            </p14:nvContentPartPr>
            <p14:xfrm>
              <a:off x="2574100" y="3110560"/>
              <a:ext cx="3236760" cy="118512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43989D47-70B4-134A-091C-A1902E6DF9EA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556100" y="3092560"/>
                <a:ext cx="3272400" cy="1220760"/>
              </a:xfrm>
              <a:prstGeom prst="rect">
                <a:avLst/>
              </a:prstGeom>
            </p:spPr>
          </p:pic>
        </mc:Fallback>
      </mc:AlternateContent>
      <p:sp>
        <p:nvSpPr>
          <p:cNvPr id="3" name="Cloud 2">
            <a:extLst>
              <a:ext uri="{FF2B5EF4-FFF2-40B4-BE49-F238E27FC236}">
                <a16:creationId xmlns:a16="http://schemas.microsoft.com/office/drawing/2014/main" id="{DD533DE4-02D2-29AD-76FA-82F1614A43A2}"/>
              </a:ext>
            </a:extLst>
          </p:cNvPr>
          <p:cNvSpPr/>
          <p:nvPr/>
        </p:nvSpPr>
        <p:spPr>
          <a:xfrm>
            <a:off x="1182165" y="535604"/>
            <a:ext cx="1102770" cy="666680"/>
          </a:xfrm>
          <a:prstGeom prst="cloud">
            <a:avLst/>
          </a:prstGeom>
          <a:solidFill>
            <a:srgbClr val="D8FAFF"/>
          </a:solidFill>
          <a:ln>
            <a:solidFill>
              <a:srgbClr val="ABED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05BA0B6E-E14D-C174-333C-BCCB13FD0DA8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64543"/>
          <a:stretch/>
        </p:blipFill>
        <p:spPr>
          <a:xfrm rot="21268025">
            <a:off x="1240980" y="1248938"/>
            <a:ext cx="985139" cy="360054"/>
          </a:xfrm>
          <a:prstGeom prst="rect">
            <a:avLst/>
          </a:prstGeom>
        </p:spPr>
      </p:pic>
      <p:sp>
        <p:nvSpPr>
          <p:cNvPr id="30" name="Oval 29">
            <a:extLst>
              <a:ext uri="{FF2B5EF4-FFF2-40B4-BE49-F238E27FC236}">
                <a16:creationId xmlns:a16="http://schemas.microsoft.com/office/drawing/2014/main" id="{20C344DD-B403-C9B6-3414-4E24E82A7ABC}"/>
              </a:ext>
            </a:extLst>
          </p:cNvPr>
          <p:cNvSpPr/>
          <p:nvPr/>
        </p:nvSpPr>
        <p:spPr>
          <a:xfrm>
            <a:off x="-674992" y="6410960"/>
            <a:ext cx="3637280" cy="894080"/>
          </a:xfrm>
          <a:prstGeom prst="ellipse">
            <a:avLst/>
          </a:prstGeom>
          <a:solidFill>
            <a:srgbClr val="E58032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 30">
            <a:extLst>
              <a:ext uri="{FF2B5EF4-FFF2-40B4-BE49-F238E27FC236}">
                <a16:creationId xmlns:a16="http://schemas.microsoft.com/office/drawing/2014/main" id="{5335C80F-E26B-243C-0F4A-94C517859798}"/>
              </a:ext>
            </a:extLst>
          </p:cNvPr>
          <p:cNvSpPr/>
          <p:nvPr/>
        </p:nvSpPr>
        <p:spPr>
          <a:xfrm>
            <a:off x="492203" y="5552641"/>
            <a:ext cx="203245" cy="689478"/>
          </a:xfrm>
          <a:custGeom>
            <a:avLst/>
            <a:gdLst>
              <a:gd name="connsiteX0" fmla="*/ 141776 w 179863"/>
              <a:gd name="connsiteY0" fmla="*/ 867266 h 867266"/>
              <a:gd name="connsiteX1" fmla="*/ 374 w 179863"/>
              <a:gd name="connsiteY1" fmla="*/ 565609 h 867266"/>
              <a:gd name="connsiteX2" fmla="*/ 179483 w 179863"/>
              <a:gd name="connsiteY2" fmla="*/ 339365 h 867266"/>
              <a:gd name="connsiteX3" fmla="*/ 47508 w 179863"/>
              <a:gd name="connsiteY3" fmla="*/ 131976 h 867266"/>
              <a:gd name="connsiteX4" fmla="*/ 38081 w 179863"/>
              <a:gd name="connsiteY4" fmla="*/ 0 h 867266"/>
              <a:gd name="connsiteX5" fmla="*/ 38081 w 179863"/>
              <a:gd name="connsiteY5" fmla="*/ 0 h 867266"/>
              <a:gd name="connsiteX0" fmla="*/ 162091 w 200178"/>
              <a:gd name="connsiteY0" fmla="*/ 943632 h 943632"/>
              <a:gd name="connsiteX1" fmla="*/ 20689 w 200178"/>
              <a:gd name="connsiteY1" fmla="*/ 641975 h 943632"/>
              <a:gd name="connsiteX2" fmla="*/ 199798 w 200178"/>
              <a:gd name="connsiteY2" fmla="*/ 415731 h 943632"/>
              <a:gd name="connsiteX3" fmla="*/ 67823 w 200178"/>
              <a:gd name="connsiteY3" fmla="*/ 208342 h 943632"/>
              <a:gd name="connsiteX4" fmla="*/ 58396 w 200178"/>
              <a:gd name="connsiteY4" fmla="*/ 76366 h 943632"/>
              <a:gd name="connsiteX5" fmla="*/ 0 w 200178"/>
              <a:gd name="connsiteY5" fmla="*/ 0 h 943632"/>
              <a:gd name="connsiteX0" fmla="*/ 141777 w 179864"/>
              <a:gd name="connsiteY0" fmla="*/ 930905 h 930905"/>
              <a:gd name="connsiteX1" fmla="*/ 375 w 179864"/>
              <a:gd name="connsiteY1" fmla="*/ 629248 h 930905"/>
              <a:gd name="connsiteX2" fmla="*/ 179484 w 179864"/>
              <a:gd name="connsiteY2" fmla="*/ 403004 h 930905"/>
              <a:gd name="connsiteX3" fmla="*/ 47509 w 179864"/>
              <a:gd name="connsiteY3" fmla="*/ 195615 h 930905"/>
              <a:gd name="connsiteX4" fmla="*/ 38082 w 179864"/>
              <a:gd name="connsiteY4" fmla="*/ 63639 h 930905"/>
              <a:gd name="connsiteX5" fmla="*/ 38083 w 179864"/>
              <a:gd name="connsiteY5" fmla="*/ 0 h 930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9864" h="930905">
                <a:moveTo>
                  <a:pt x="141777" y="930905"/>
                </a:moveTo>
                <a:cubicBezTo>
                  <a:pt x="67934" y="824068"/>
                  <a:pt x="-5909" y="717231"/>
                  <a:pt x="375" y="629248"/>
                </a:cubicBezTo>
                <a:cubicBezTo>
                  <a:pt x="6659" y="541265"/>
                  <a:pt x="171628" y="475276"/>
                  <a:pt x="179484" y="403004"/>
                </a:cubicBezTo>
                <a:cubicBezTo>
                  <a:pt x="187340" y="330732"/>
                  <a:pt x="71076" y="252176"/>
                  <a:pt x="47509" y="195615"/>
                </a:cubicBezTo>
                <a:cubicBezTo>
                  <a:pt x="23942" y="139054"/>
                  <a:pt x="38082" y="63639"/>
                  <a:pt x="38082" y="63639"/>
                </a:cubicBezTo>
                <a:cubicBezTo>
                  <a:pt x="38082" y="42426"/>
                  <a:pt x="38083" y="21213"/>
                  <a:pt x="38083" y="0"/>
                </a:cubicBezTo>
              </a:path>
            </a:pathLst>
          </a:custGeom>
          <a:noFill/>
          <a:ln w="28575">
            <a:solidFill>
              <a:srgbClr val="F6A92B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 31">
            <a:extLst>
              <a:ext uri="{FF2B5EF4-FFF2-40B4-BE49-F238E27FC236}">
                <a16:creationId xmlns:a16="http://schemas.microsoft.com/office/drawing/2014/main" id="{DE535006-0C5C-6FF3-99F9-B622149EDD01}"/>
              </a:ext>
            </a:extLst>
          </p:cNvPr>
          <p:cNvSpPr/>
          <p:nvPr/>
        </p:nvSpPr>
        <p:spPr>
          <a:xfrm>
            <a:off x="1092888" y="5552641"/>
            <a:ext cx="203245" cy="689478"/>
          </a:xfrm>
          <a:custGeom>
            <a:avLst/>
            <a:gdLst>
              <a:gd name="connsiteX0" fmla="*/ 141776 w 179863"/>
              <a:gd name="connsiteY0" fmla="*/ 867266 h 867266"/>
              <a:gd name="connsiteX1" fmla="*/ 374 w 179863"/>
              <a:gd name="connsiteY1" fmla="*/ 565609 h 867266"/>
              <a:gd name="connsiteX2" fmla="*/ 179483 w 179863"/>
              <a:gd name="connsiteY2" fmla="*/ 339365 h 867266"/>
              <a:gd name="connsiteX3" fmla="*/ 47508 w 179863"/>
              <a:gd name="connsiteY3" fmla="*/ 131976 h 867266"/>
              <a:gd name="connsiteX4" fmla="*/ 38081 w 179863"/>
              <a:gd name="connsiteY4" fmla="*/ 0 h 867266"/>
              <a:gd name="connsiteX5" fmla="*/ 38081 w 179863"/>
              <a:gd name="connsiteY5" fmla="*/ 0 h 867266"/>
              <a:gd name="connsiteX0" fmla="*/ 162091 w 200178"/>
              <a:gd name="connsiteY0" fmla="*/ 943632 h 943632"/>
              <a:gd name="connsiteX1" fmla="*/ 20689 w 200178"/>
              <a:gd name="connsiteY1" fmla="*/ 641975 h 943632"/>
              <a:gd name="connsiteX2" fmla="*/ 199798 w 200178"/>
              <a:gd name="connsiteY2" fmla="*/ 415731 h 943632"/>
              <a:gd name="connsiteX3" fmla="*/ 67823 w 200178"/>
              <a:gd name="connsiteY3" fmla="*/ 208342 h 943632"/>
              <a:gd name="connsiteX4" fmla="*/ 58396 w 200178"/>
              <a:gd name="connsiteY4" fmla="*/ 76366 h 943632"/>
              <a:gd name="connsiteX5" fmla="*/ 0 w 200178"/>
              <a:gd name="connsiteY5" fmla="*/ 0 h 943632"/>
              <a:gd name="connsiteX0" fmla="*/ 141777 w 179864"/>
              <a:gd name="connsiteY0" fmla="*/ 930905 h 930905"/>
              <a:gd name="connsiteX1" fmla="*/ 375 w 179864"/>
              <a:gd name="connsiteY1" fmla="*/ 629248 h 930905"/>
              <a:gd name="connsiteX2" fmla="*/ 179484 w 179864"/>
              <a:gd name="connsiteY2" fmla="*/ 403004 h 930905"/>
              <a:gd name="connsiteX3" fmla="*/ 47509 w 179864"/>
              <a:gd name="connsiteY3" fmla="*/ 195615 h 930905"/>
              <a:gd name="connsiteX4" fmla="*/ 38082 w 179864"/>
              <a:gd name="connsiteY4" fmla="*/ 63639 h 930905"/>
              <a:gd name="connsiteX5" fmla="*/ 38083 w 179864"/>
              <a:gd name="connsiteY5" fmla="*/ 0 h 930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9864" h="930905">
                <a:moveTo>
                  <a:pt x="141777" y="930905"/>
                </a:moveTo>
                <a:cubicBezTo>
                  <a:pt x="67934" y="824068"/>
                  <a:pt x="-5909" y="717231"/>
                  <a:pt x="375" y="629248"/>
                </a:cubicBezTo>
                <a:cubicBezTo>
                  <a:pt x="6659" y="541265"/>
                  <a:pt x="171628" y="475276"/>
                  <a:pt x="179484" y="403004"/>
                </a:cubicBezTo>
                <a:cubicBezTo>
                  <a:pt x="187340" y="330732"/>
                  <a:pt x="71076" y="252176"/>
                  <a:pt x="47509" y="195615"/>
                </a:cubicBezTo>
                <a:cubicBezTo>
                  <a:pt x="23942" y="139054"/>
                  <a:pt x="38082" y="63639"/>
                  <a:pt x="38082" y="63639"/>
                </a:cubicBezTo>
                <a:cubicBezTo>
                  <a:pt x="38082" y="42426"/>
                  <a:pt x="38083" y="21213"/>
                  <a:pt x="38083" y="0"/>
                </a:cubicBezTo>
              </a:path>
            </a:pathLst>
          </a:custGeom>
          <a:noFill/>
          <a:ln w="28575">
            <a:solidFill>
              <a:srgbClr val="F6A92B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reeform 32">
            <a:extLst>
              <a:ext uri="{FF2B5EF4-FFF2-40B4-BE49-F238E27FC236}">
                <a16:creationId xmlns:a16="http://schemas.microsoft.com/office/drawing/2014/main" id="{3FA2B45B-5713-3F4C-6E33-5FF32DD684F7}"/>
              </a:ext>
            </a:extLst>
          </p:cNvPr>
          <p:cNvSpPr/>
          <p:nvPr/>
        </p:nvSpPr>
        <p:spPr>
          <a:xfrm>
            <a:off x="1622345" y="5639400"/>
            <a:ext cx="203245" cy="689478"/>
          </a:xfrm>
          <a:custGeom>
            <a:avLst/>
            <a:gdLst>
              <a:gd name="connsiteX0" fmla="*/ 141776 w 179863"/>
              <a:gd name="connsiteY0" fmla="*/ 867266 h 867266"/>
              <a:gd name="connsiteX1" fmla="*/ 374 w 179863"/>
              <a:gd name="connsiteY1" fmla="*/ 565609 h 867266"/>
              <a:gd name="connsiteX2" fmla="*/ 179483 w 179863"/>
              <a:gd name="connsiteY2" fmla="*/ 339365 h 867266"/>
              <a:gd name="connsiteX3" fmla="*/ 47508 w 179863"/>
              <a:gd name="connsiteY3" fmla="*/ 131976 h 867266"/>
              <a:gd name="connsiteX4" fmla="*/ 38081 w 179863"/>
              <a:gd name="connsiteY4" fmla="*/ 0 h 867266"/>
              <a:gd name="connsiteX5" fmla="*/ 38081 w 179863"/>
              <a:gd name="connsiteY5" fmla="*/ 0 h 867266"/>
              <a:gd name="connsiteX0" fmla="*/ 162091 w 200178"/>
              <a:gd name="connsiteY0" fmla="*/ 943632 h 943632"/>
              <a:gd name="connsiteX1" fmla="*/ 20689 w 200178"/>
              <a:gd name="connsiteY1" fmla="*/ 641975 h 943632"/>
              <a:gd name="connsiteX2" fmla="*/ 199798 w 200178"/>
              <a:gd name="connsiteY2" fmla="*/ 415731 h 943632"/>
              <a:gd name="connsiteX3" fmla="*/ 67823 w 200178"/>
              <a:gd name="connsiteY3" fmla="*/ 208342 h 943632"/>
              <a:gd name="connsiteX4" fmla="*/ 58396 w 200178"/>
              <a:gd name="connsiteY4" fmla="*/ 76366 h 943632"/>
              <a:gd name="connsiteX5" fmla="*/ 0 w 200178"/>
              <a:gd name="connsiteY5" fmla="*/ 0 h 943632"/>
              <a:gd name="connsiteX0" fmla="*/ 141777 w 179864"/>
              <a:gd name="connsiteY0" fmla="*/ 930905 h 930905"/>
              <a:gd name="connsiteX1" fmla="*/ 375 w 179864"/>
              <a:gd name="connsiteY1" fmla="*/ 629248 h 930905"/>
              <a:gd name="connsiteX2" fmla="*/ 179484 w 179864"/>
              <a:gd name="connsiteY2" fmla="*/ 403004 h 930905"/>
              <a:gd name="connsiteX3" fmla="*/ 47509 w 179864"/>
              <a:gd name="connsiteY3" fmla="*/ 195615 h 930905"/>
              <a:gd name="connsiteX4" fmla="*/ 38082 w 179864"/>
              <a:gd name="connsiteY4" fmla="*/ 63639 h 930905"/>
              <a:gd name="connsiteX5" fmla="*/ 38083 w 179864"/>
              <a:gd name="connsiteY5" fmla="*/ 0 h 930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9864" h="930905">
                <a:moveTo>
                  <a:pt x="141777" y="930905"/>
                </a:moveTo>
                <a:cubicBezTo>
                  <a:pt x="67934" y="824068"/>
                  <a:pt x="-5909" y="717231"/>
                  <a:pt x="375" y="629248"/>
                </a:cubicBezTo>
                <a:cubicBezTo>
                  <a:pt x="6659" y="541265"/>
                  <a:pt x="171628" y="475276"/>
                  <a:pt x="179484" y="403004"/>
                </a:cubicBezTo>
                <a:cubicBezTo>
                  <a:pt x="187340" y="330732"/>
                  <a:pt x="71076" y="252176"/>
                  <a:pt x="47509" y="195615"/>
                </a:cubicBezTo>
                <a:cubicBezTo>
                  <a:pt x="23942" y="139054"/>
                  <a:pt x="38082" y="63639"/>
                  <a:pt x="38082" y="63639"/>
                </a:cubicBezTo>
                <a:cubicBezTo>
                  <a:pt x="38082" y="42426"/>
                  <a:pt x="38083" y="21213"/>
                  <a:pt x="38083" y="0"/>
                </a:cubicBezTo>
              </a:path>
            </a:pathLst>
          </a:custGeom>
          <a:noFill/>
          <a:ln w="28575">
            <a:solidFill>
              <a:srgbClr val="F6A92B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 33">
            <a:extLst>
              <a:ext uri="{FF2B5EF4-FFF2-40B4-BE49-F238E27FC236}">
                <a16:creationId xmlns:a16="http://schemas.microsoft.com/office/drawing/2014/main" id="{D1AEE66C-7542-B3EE-A6AB-75F7E1943B00}"/>
              </a:ext>
            </a:extLst>
          </p:cNvPr>
          <p:cNvSpPr/>
          <p:nvPr/>
        </p:nvSpPr>
        <p:spPr>
          <a:xfrm>
            <a:off x="2050179" y="5642603"/>
            <a:ext cx="203245" cy="689478"/>
          </a:xfrm>
          <a:custGeom>
            <a:avLst/>
            <a:gdLst>
              <a:gd name="connsiteX0" fmla="*/ 141776 w 179863"/>
              <a:gd name="connsiteY0" fmla="*/ 867266 h 867266"/>
              <a:gd name="connsiteX1" fmla="*/ 374 w 179863"/>
              <a:gd name="connsiteY1" fmla="*/ 565609 h 867266"/>
              <a:gd name="connsiteX2" fmla="*/ 179483 w 179863"/>
              <a:gd name="connsiteY2" fmla="*/ 339365 h 867266"/>
              <a:gd name="connsiteX3" fmla="*/ 47508 w 179863"/>
              <a:gd name="connsiteY3" fmla="*/ 131976 h 867266"/>
              <a:gd name="connsiteX4" fmla="*/ 38081 w 179863"/>
              <a:gd name="connsiteY4" fmla="*/ 0 h 867266"/>
              <a:gd name="connsiteX5" fmla="*/ 38081 w 179863"/>
              <a:gd name="connsiteY5" fmla="*/ 0 h 867266"/>
              <a:gd name="connsiteX0" fmla="*/ 162091 w 200178"/>
              <a:gd name="connsiteY0" fmla="*/ 943632 h 943632"/>
              <a:gd name="connsiteX1" fmla="*/ 20689 w 200178"/>
              <a:gd name="connsiteY1" fmla="*/ 641975 h 943632"/>
              <a:gd name="connsiteX2" fmla="*/ 199798 w 200178"/>
              <a:gd name="connsiteY2" fmla="*/ 415731 h 943632"/>
              <a:gd name="connsiteX3" fmla="*/ 67823 w 200178"/>
              <a:gd name="connsiteY3" fmla="*/ 208342 h 943632"/>
              <a:gd name="connsiteX4" fmla="*/ 58396 w 200178"/>
              <a:gd name="connsiteY4" fmla="*/ 76366 h 943632"/>
              <a:gd name="connsiteX5" fmla="*/ 0 w 200178"/>
              <a:gd name="connsiteY5" fmla="*/ 0 h 943632"/>
              <a:gd name="connsiteX0" fmla="*/ 141777 w 179864"/>
              <a:gd name="connsiteY0" fmla="*/ 930905 h 930905"/>
              <a:gd name="connsiteX1" fmla="*/ 375 w 179864"/>
              <a:gd name="connsiteY1" fmla="*/ 629248 h 930905"/>
              <a:gd name="connsiteX2" fmla="*/ 179484 w 179864"/>
              <a:gd name="connsiteY2" fmla="*/ 403004 h 930905"/>
              <a:gd name="connsiteX3" fmla="*/ 47509 w 179864"/>
              <a:gd name="connsiteY3" fmla="*/ 195615 h 930905"/>
              <a:gd name="connsiteX4" fmla="*/ 38082 w 179864"/>
              <a:gd name="connsiteY4" fmla="*/ 63639 h 930905"/>
              <a:gd name="connsiteX5" fmla="*/ 38083 w 179864"/>
              <a:gd name="connsiteY5" fmla="*/ 0 h 930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9864" h="930905">
                <a:moveTo>
                  <a:pt x="141777" y="930905"/>
                </a:moveTo>
                <a:cubicBezTo>
                  <a:pt x="67934" y="824068"/>
                  <a:pt x="-5909" y="717231"/>
                  <a:pt x="375" y="629248"/>
                </a:cubicBezTo>
                <a:cubicBezTo>
                  <a:pt x="6659" y="541265"/>
                  <a:pt x="171628" y="475276"/>
                  <a:pt x="179484" y="403004"/>
                </a:cubicBezTo>
                <a:cubicBezTo>
                  <a:pt x="187340" y="330732"/>
                  <a:pt x="71076" y="252176"/>
                  <a:pt x="47509" y="195615"/>
                </a:cubicBezTo>
                <a:cubicBezTo>
                  <a:pt x="23942" y="139054"/>
                  <a:pt x="38082" y="63639"/>
                  <a:pt x="38082" y="63639"/>
                </a:cubicBezTo>
                <a:cubicBezTo>
                  <a:pt x="38082" y="42426"/>
                  <a:pt x="38083" y="21213"/>
                  <a:pt x="38083" y="0"/>
                </a:cubicBezTo>
              </a:path>
            </a:pathLst>
          </a:custGeom>
          <a:noFill/>
          <a:ln w="28575">
            <a:solidFill>
              <a:srgbClr val="F6A92B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27F38F16-7A49-8933-E025-B4E868348CB1}"/>
                  </a:ext>
                </a:extLst>
              </p14:cNvPr>
              <p14:cNvContentPartPr/>
              <p14:nvPr/>
            </p14:nvContentPartPr>
            <p14:xfrm>
              <a:off x="-61650" y="2268450"/>
              <a:ext cx="597240" cy="19800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27F38F16-7A49-8933-E025-B4E868348CB1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-79650" y="2250450"/>
                <a:ext cx="632880" cy="233640"/>
              </a:xfrm>
              <a:prstGeom prst="rect">
                <a:avLst/>
              </a:prstGeom>
            </p:spPr>
          </p:pic>
        </mc:Fallback>
      </mc:AlternateContent>
      <p:sp>
        <p:nvSpPr>
          <p:cNvPr id="43" name="TextBox 42">
            <a:extLst>
              <a:ext uri="{FF2B5EF4-FFF2-40B4-BE49-F238E27FC236}">
                <a16:creationId xmlns:a16="http://schemas.microsoft.com/office/drawing/2014/main" id="{A442BEE5-ED55-143D-930E-405C9C960CBF}"/>
              </a:ext>
            </a:extLst>
          </p:cNvPr>
          <p:cNvSpPr txBox="1"/>
          <p:nvPr/>
        </p:nvSpPr>
        <p:spPr>
          <a:xfrm>
            <a:off x="628956" y="6561698"/>
            <a:ext cx="12659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Heat source</a:t>
            </a: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C597F86C-D0FC-4CD4-15BC-78F89F2E7ECB}"/>
              </a:ext>
            </a:extLst>
          </p:cNvPr>
          <p:cNvSpPr/>
          <p:nvPr/>
        </p:nvSpPr>
        <p:spPr>
          <a:xfrm>
            <a:off x="4120896" y="4295680"/>
            <a:ext cx="597408" cy="1544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E1574E3C-9D0D-5A97-3123-2315E979DA39}"/>
              </a:ext>
            </a:extLst>
          </p:cNvPr>
          <p:cNvSpPr/>
          <p:nvPr/>
        </p:nvSpPr>
        <p:spPr>
          <a:xfrm>
            <a:off x="4469675" y="4345335"/>
            <a:ext cx="597408" cy="1544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0BFA7732-BE82-B62E-7248-0D76AE59C803}"/>
              </a:ext>
            </a:extLst>
          </p:cNvPr>
          <p:cNvSpPr/>
          <p:nvPr/>
        </p:nvSpPr>
        <p:spPr>
          <a:xfrm>
            <a:off x="5230368" y="4295681"/>
            <a:ext cx="743712" cy="2562320"/>
          </a:xfrm>
          <a:prstGeom prst="rect">
            <a:avLst/>
          </a:prstGeom>
          <a:gradFill flip="none" rotWithShape="1">
            <a:gsLst>
              <a:gs pos="36000">
                <a:srgbClr val="FDF7ED"/>
              </a:gs>
              <a:gs pos="0">
                <a:schemeClr val="tx1"/>
              </a:gs>
              <a:gs pos="100000">
                <a:srgbClr val="FBEED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98C28DA0-FCF6-AC5A-B8D5-9A915BB50726}"/>
              </a:ext>
            </a:extLst>
          </p:cNvPr>
          <p:cNvSpPr txBox="1"/>
          <p:nvPr/>
        </p:nvSpPr>
        <p:spPr>
          <a:xfrm>
            <a:off x="6287013" y="1531558"/>
            <a:ext cx="54062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Water moves through rock, ions are leeched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Chloride (Cl</a:t>
            </a:r>
            <a:r>
              <a:rPr lang="en-US" baseline="30000" dirty="0">
                <a:solidFill>
                  <a:schemeClr val="bg1"/>
                </a:solidFill>
              </a:rPr>
              <a:t>-</a:t>
            </a:r>
            <a:r>
              <a:rPr lang="en-US" dirty="0">
                <a:solidFill>
                  <a:schemeClr val="bg1"/>
                </a:solidFill>
              </a:rPr>
              <a:t>)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008AFA3C-992B-6111-3562-30FDD1C497C1}"/>
              </a:ext>
            </a:extLst>
          </p:cNvPr>
          <p:cNvSpPr txBox="1"/>
          <p:nvPr/>
        </p:nvSpPr>
        <p:spPr>
          <a:xfrm>
            <a:off x="6096000" y="284169"/>
            <a:ext cx="58545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Skeena Display" pitchFamily="2" charset="0"/>
              </a:rPr>
              <a:t>Choosing a parameter to track this</a:t>
            </a: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1D6FB785-2DC1-2393-1A30-FE7C4F743740}"/>
              </a:ext>
            </a:extLst>
          </p:cNvPr>
          <p:cNvSpPr/>
          <p:nvPr/>
        </p:nvSpPr>
        <p:spPr>
          <a:xfrm>
            <a:off x="1405890" y="2457450"/>
            <a:ext cx="2663190" cy="1954530"/>
          </a:xfrm>
          <a:custGeom>
            <a:avLst/>
            <a:gdLst>
              <a:gd name="connsiteX0" fmla="*/ 0 w 2663190"/>
              <a:gd name="connsiteY0" fmla="*/ 0 h 1954530"/>
              <a:gd name="connsiteX1" fmla="*/ 571500 w 2663190"/>
              <a:gd name="connsiteY1" fmla="*/ 868680 h 1954530"/>
              <a:gd name="connsiteX2" fmla="*/ 1703070 w 2663190"/>
              <a:gd name="connsiteY2" fmla="*/ 1623060 h 1954530"/>
              <a:gd name="connsiteX3" fmla="*/ 2663190 w 2663190"/>
              <a:gd name="connsiteY3" fmla="*/ 1954530 h 1954530"/>
              <a:gd name="connsiteX4" fmla="*/ 2663190 w 2663190"/>
              <a:gd name="connsiteY4" fmla="*/ 1954530 h 1954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63190" h="1954530">
                <a:moveTo>
                  <a:pt x="0" y="0"/>
                </a:moveTo>
                <a:cubicBezTo>
                  <a:pt x="143827" y="299085"/>
                  <a:pt x="287655" y="598170"/>
                  <a:pt x="571500" y="868680"/>
                </a:cubicBezTo>
                <a:cubicBezTo>
                  <a:pt x="855345" y="1139190"/>
                  <a:pt x="1354455" y="1442085"/>
                  <a:pt x="1703070" y="1623060"/>
                </a:cubicBezTo>
                <a:cubicBezTo>
                  <a:pt x="2051685" y="1804035"/>
                  <a:pt x="2663190" y="1954530"/>
                  <a:pt x="2663190" y="1954530"/>
                </a:cubicBezTo>
                <a:lnTo>
                  <a:pt x="2663190" y="1954530"/>
                </a:lnTo>
              </a:path>
            </a:pathLst>
          </a:custGeom>
          <a:noFill/>
          <a:ln w="28575">
            <a:solidFill>
              <a:srgbClr val="0070C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4052118E-8241-D466-4CF2-CDD873FFF3A1}"/>
              </a:ext>
            </a:extLst>
          </p:cNvPr>
          <p:cNvSpPr/>
          <p:nvPr/>
        </p:nvSpPr>
        <p:spPr>
          <a:xfrm>
            <a:off x="1156996" y="2416630"/>
            <a:ext cx="2892490" cy="3232798"/>
          </a:xfrm>
          <a:custGeom>
            <a:avLst/>
            <a:gdLst>
              <a:gd name="connsiteX0" fmla="*/ 0 w 2892490"/>
              <a:gd name="connsiteY0" fmla="*/ 0 h 3227557"/>
              <a:gd name="connsiteX1" fmla="*/ 158620 w 2892490"/>
              <a:gd name="connsiteY1" fmla="*/ 1754155 h 3227557"/>
              <a:gd name="connsiteX2" fmla="*/ 858416 w 2892490"/>
              <a:gd name="connsiteY2" fmla="*/ 2715208 h 3227557"/>
              <a:gd name="connsiteX3" fmla="*/ 1847461 w 2892490"/>
              <a:gd name="connsiteY3" fmla="*/ 3219061 h 3227557"/>
              <a:gd name="connsiteX4" fmla="*/ 2892490 w 2892490"/>
              <a:gd name="connsiteY4" fmla="*/ 2323322 h 3227557"/>
              <a:gd name="connsiteX0" fmla="*/ 0 w 2892490"/>
              <a:gd name="connsiteY0" fmla="*/ 0 h 3232798"/>
              <a:gd name="connsiteX1" fmla="*/ 158620 w 2892490"/>
              <a:gd name="connsiteY1" fmla="*/ 1754155 h 3232798"/>
              <a:gd name="connsiteX2" fmla="*/ 671804 w 2892490"/>
              <a:gd name="connsiteY2" fmla="*/ 2864497 h 3232798"/>
              <a:gd name="connsiteX3" fmla="*/ 1847461 w 2892490"/>
              <a:gd name="connsiteY3" fmla="*/ 3219061 h 3232798"/>
              <a:gd name="connsiteX4" fmla="*/ 2892490 w 2892490"/>
              <a:gd name="connsiteY4" fmla="*/ 2323322 h 3232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92490" h="3232798">
                <a:moveTo>
                  <a:pt x="0" y="0"/>
                </a:moveTo>
                <a:cubicBezTo>
                  <a:pt x="7775" y="650810"/>
                  <a:pt x="46653" y="1276739"/>
                  <a:pt x="158620" y="1754155"/>
                </a:cubicBezTo>
                <a:cubicBezTo>
                  <a:pt x="270587" y="2231571"/>
                  <a:pt x="390331" y="2620346"/>
                  <a:pt x="671804" y="2864497"/>
                </a:cubicBezTo>
                <a:cubicBezTo>
                  <a:pt x="953278" y="3108648"/>
                  <a:pt x="1508449" y="3284375"/>
                  <a:pt x="1847461" y="3219061"/>
                </a:cubicBezTo>
                <a:cubicBezTo>
                  <a:pt x="2186473" y="3153747"/>
                  <a:pt x="2539481" y="2738534"/>
                  <a:pt x="2892490" y="2323322"/>
                </a:cubicBezTo>
              </a:path>
            </a:pathLst>
          </a:custGeom>
          <a:noFill/>
          <a:ln w="28575">
            <a:solidFill>
              <a:srgbClr val="0070C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6957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4" descr="Pine Tree Clip Art PNG Images, Free Transparent Pine Tree Clip Art Download  - KindPNG">
            <a:extLst>
              <a:ext uri="{FF2B5EF4-FFF2-40B4-BE49-F238E27FC236}">
                <a16:creationId xmlns:a16="http://schemas.microsoft.com/office/drawing/2014/main" id="{2D7C1308-B191-AAB4-D20E-FA70653F05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7686"/>
          <a:stretch/>
        </p:blipFill>
        <p:spPr bwMode="auto">
          <a:xfrm flipH="1">
            <a:off x="4240509" y="3148767"/>
            <a:ext cx="559437" cy="1213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ine Tree Clip Art PNG Images, Free Transparent Pine Tree Clip Art Download  - KindPNG">
            <a:extLst>
              <a:ext uri="{FF2B5EF4-FFF2-40B4-BE49-F238E27FC236}">
                <a16:creationId xmlns:a16="http://schemas.microsoft.com/office/drawing/2014/main" id="{5111CC55-D0C8-8E63-24D4-DD299BC117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686"/>
          <a:stretch/>
        </p:blipFill>
        <p:spPr bwMode="auto">
          <a:xfrm flipH="1">
            <a:off x="3717623" y="2888877"/>
            <a:ext cx="559437" cy="1213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Freeform 39">
            <a:extLst>
              <a:ext uri="{FF2B5EF4-FFF2-40B4-BE49-F238E27FC236}">
                <a16:creationId xmlns:a16="http://schemas.microsoft.com/office/drawing/2014/main" id="{66A1EA94-A419-F95E-BD7B-3DE3214241EC}"/>
              </a:ext>
            </a:extLst>
          </p:cNvPr>
          <p:cNvSpPr/>
          <p:nvPr/>
        </p:nvSpPr>
        <p:spPr>
          <a:xfrm>
            <a:off x="-11575" y="1782501"/>
            <a:ext cx="5856790" cy="5104436"/>
          </a:xfrm>
          <a:custGeom>
            <a:avLst/>
            <a:gdLst>
              <a:gd name="connsiteX0" fmla="*/ 0 w 5856790"/>
              <a:gd name="connsiteY0" fmla="*/ 694481 h 5104436"/>
              <a:gd name="connsiteX1" fmla="*/ 520861 w 5856790"/>
              <a:gd name="connsiteY1" fmla="*/ 532436 h 5104436"/>
              <a:gd name="connsiteX2" fmla="*/ 1076446 w 5856790"/>
              <a:gd name="connsiteY2" fmla="*/ 150471 h 5104436"/>
              <a:gd name="connsiteX3" fmla="*/ 1226917 w 5856790"/>
              <a:gd name="connsiteY3" fmla="*/ 0 h 5104436"/>
              <a:gd name="connsiteX4" fmla="*/ 1551008 w 5856790"/>
              <a:gd name="connsiteY4" fmla="*/ 289367 h 5104436"/>
              <a:gd name="connsiteX5" fmla="*/ 1794076 w 5856790"/>
              <a:gd name="connsiteY5" fmla="*/ 821803 h 5104436"/>
              <a:gd name="connsiteX6" fmla="*/ 1817226 w 5856790"/>
              <a:gd name="connsiteY6" fmla="*/ 544010 h 5104436"/>
              <a:gd name="connsiteX7" fmla="*/ 1956122 w 5856790"/>
              <a:gd name="connsiteY7" fmla="*/ 428264 h 5104436"/>
              <a:gd name="connsiteX8" fmla="*/ 2233914 w 5856790"/>
              <a:gd name="connsiteY8" fmla="*/ 717631 h 5104436"/>
              <a:gd name="connsiteX9" fmla="*/ 2581155 w 5856790"/>
              <a:gd name="connsiteY9" fmla="*/ 1331089 h 5104436"/>
              <a:gd name="connsiteX10" fmla="*/ 2986269 w 5856790"/>
              <a:gd name="connsiteY10" fmla="*/ 1805651 h 5104436"/>
              <a:gd name="connsiteX11" fmla="*/ 3310360 w 5856790"/>
              <a:gd name="connsiteY11" fmla="*/ 2013995 h 5104436"/>
              <a:gd name="connsiteX12" fmla="*/ 3877519 w 5856790"/>
              <a:gd name="connsiteY12" fmla="*/ 2268638 h 5104436"/>
              <a:gd name="connsiteX13" fmla="*/ 4537276 w 5856790"/>
              <a:gd name="connsiteY13" fmla="*/ 2407534 h 5104436"/>
              <a:gd name="connsiteX14" fmla="*/ 5289631 w 5856790"/>
              <a:gd name="connsiteY14" fmla="*/ 2511707 h 5104436"/>
              <a:gd name="connsiteX15" fmla="*/ 5810491 w 5856790"/>
              <a:gd name="connsiteY15" fmla="*/ 2511707 h 5104436"/>
              <a:gd name="connsiteX16" fmla="*/ 5856790 w 5856790"/>
              <a:gd name="connsiteY16" fmla="*/ 5069712 h 5104436"/>
              <a:gd name="connsiteX17" fmla="*/ 23150 w 5856790"/>
              <a:gd name="connsiteY17" fmla="*/ 5104436 h 5104436"/>
              <a:gd name="connsiteX18" fmla="*/ 0 w 5856790"/>
              <a:gd name="connsiteY18" fmla="*/ 694481 h 5104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856790" h="5104436">
                <a:moveTo>
                  <a:pt x="0" y="694481"/>
                </a:moveTo>
                <a:lnTo>
                  <a:pt x="520861" y="532436"/>
                </a:lnTo>
                <a:lnTo>
                  <a:pt x="1076446" y="150471"/>
                </a:lnTo>
                <a:lnTo>
                  <a:pt x="1226917" y="0"/>
                </a:lnTo>
                <a:lnTo>
                  <a:pt x="1551008" y="289367"/>
                </a:lnTo>
                <a:lnTo>
                  <a:pt x="1794076" y="821803"/>
                </a:lnTo>
                <a:lnTo>
                  <a:pt x="1817226" y="544010"/>
                </a:lnTo>
                <a:lnTo>
                  <a:pt x="1956122" y="428264"/>
                </a:lnTo>
                <a:lnTo>
                  <a:pt x="2233914" y="717631"/>
                </a:lnTo>
                <a:lnTo>
                  <a:pt x="2581155" y="1331089"/>
                </a:lnTo>
                <a:lnTo>
                  <a:pt x="2986269" y="1805651"/>
                </a:lnTo>
                <a:lnTo>
                  <a:pt x="3310360" y="2013995"/>
                </a:lnTo>
                <a:lnTo>
                  <a:pt x="3877519" y="2268638"/>
                </a:lnTo>
                <a:lnTo>
                  <a:pt x="4537276" y="2407534"/>
                </a:lnTo>
                <a:lnTo>
                  <a:pt x="5289631" y="2511707"/>
                </a:lnTo>
                <a:lnTo>
                  <a:pt x="5810491" y="2511707"/>
                </a:lnTo>
                <a:lnTo>
                  <a:pt x="5856790" y="5069712"/>
                </a:lnTo>
                <a:lnTo>
                  <a:pt x="23150" y="5104436"/>
                </a:lnTo>
                <a:lnTo>
                  <a:pt x="0" y="694481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  <a:alpha val="44683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Free Mountain Clipart Black And White Image - Mountain Clip Art Free  Transparent PNG - 600x416 - Free Download on NicePNG">
            <a:extLst>
              <a:ext uri="{FF2B5EF4-FFF2-40B4-BE49-F238E27FC236}">
                <a16:creationId xmlns:a16="http://schemas.microsoft.com/office/drawing/2014/main" id="{A891B75E-FCE7-E1D5-C974-DFE3276D63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31558"/>
            <a:ext cx="3136900" cy="1897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43989D47-70B4-134A-091C-A1902E6DF9EA}"/>
                  </a:ext>
                </a:extLst>
              </p14:cNvPr>
              <p14:cNvContentPartPr/>
              <p14:nvPr/>
            </p14:nvContentPartPr>
            <p14:xfrm>
              <a:off x="2574100" y="3110560"/>
              <a:ext cx="3236760" cy="118512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43989D47-70B4-134A-091C-A1902E6DF9EA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556100" y="3092560"/>
                <a:ext cx="3272400" cy="1220760"/>
              </a:xfrm>
              <a:prstGeom prst="rect">
                <a:avLst/>
              </a:prstGeom>
            </p:spPr>
          </p:pic>
        </mc:Fallback>
      </mc:AlternateContent>
      <p:sp>
        <p:nvSpPr>
          <p:cNvPr id="3" name="Cloud 2">
            <a:extLst>
              <a:ext uri="{FF2B5EF4-FFF2-40B4-BE49-F238E27FC236}">
                <a16:creationId xmlns:a16="http://schemas.microsoft.com/office/drawing/2014/main" id="{DD533DE4-02D2-29AD-76FA-82F1614A43A2}"/>
              </a:ext>
            </a:extLst>
          </p:cNvPr>
          <p:cNvSpPr/>
          <p:nvPr/>
        </p:nvSpPr>
        <p:spPr>
          <a:xfrm>
            <a:off x="1182165" y="535604"/>
            <a:ext cx="1102770" cy="666680"/>
          </a:xfrm>
          <a:prstGeom prst="cloud">
            <a:avLst/>
          </a:prstGeom>
          <a:solidFill>
            <a:srgbClr val="D8FAFF"/>
          </a:solidFill>
          <a:ln>
            <a:solidFill>
              <a:srgbClr val="ABED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05BA0B6E-E14D-C174-333C-BCCB13FD0DA8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64543"/>
          <a:stretch/>
        </p:blipFill>
        <p:spPr>
          <a:xfrm rot="21268025">
            <a:off x="1240980" y="1248938"/>
            <a:ext cx="985139" cy="360054"/>
          </a:xfrm>
          <a:prstGeom prst="rect">
            <a:avLst/>
          </a:prstGeom>
        </p:spPr>
      </p:pic>
      <p:sp>
        <p:nvSpPr>
          <p:cNvPr id="30" name="Oval 29">
            <a:extLst>
              <a:ext uri="{FF2B5EF4-FFF2-40B4-BE49-F238E27FC236}">
                <a16:creationId xmlns:a16="http://schemas.microsoft.com/office/drawing/2014/main" id="{20C344DD-B403-C9B6-3414-4E24E82A7ABC}"/>
              </a:ext>
            </a:extLst>
          </p:cNvPr>
          <p:cNvSpPr/>
          <p:nvPr/>
        </p:nvSpPr>
        <p:spPr>
          <a:xfrm>
            <a:off x="-674992" y="6410960"/>
            <a:ext cx="3637280" cy="894080"/>
          </a:xfrm>
          <a:prstGeom prst="ellipse">
            <a:avLst/>
          </a:prstGeom>
          <a:solidFill>
            <a:srgbClr val="E58032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 30">
            <a:extLst>
              <a:ext uri="{FF2B5EF4-FFF2-40B4-BE49-F238E27FC236}">
                <a16:creationId xmlns:a16="http://schemas.microsoft.com/office/drawing/2014/main" id="{5335C80F-E26B-243C-0F4A-94C517859798}"/>
              </a:ext>
            </a:extLst>
          </p:cNvPr>
          <p:cNvSpPr/>
          <p:nvPr/>
        </p:nvSpPr>
        <p:spPr>
          <a:xfrm>
            <a:off x="492203" y="5552641"/>
            <a:ext cx="203245" cy="689478"/>
          </a:xfrm>
          <a:custGeom>
            <a:avLst/>
            <a:gdLst>
              <a:gd name="connsiteX0" fmla="*/ 141776 w 179863"/>
              <a:gd name="connsiteY0" fmla="*/ 867266 h 867266"/>
              <a:gd name="connsiteX1" fmla="*/ 374 w 179863"/>
              <a:gd name="connsiteY1" fmla="*/ 565609 h 867266"/>
              <a:gd name="connsiteX2" fmla="*/ 179483 w 179863"/>
              <a:gd name="connsiteY2" fmla="*/ 339365 h 867266"/>
              <a:gd name="connsiteX3" fmla="*/ 47508 w 179863"/>
              <a:gd name="connsiteY3" fmla="*/ 131976 h 867266"/>
              <a:gd name="connsiteX4" fmla="*/ 38081 w 179863"/>
              <a:gd name="connsiteY4" fmla="*/ 0 h 867266"/>
              <a:gd name="connsiteX5" fmla="*/ 38081 w 179863"/>
              <a:gd name="connsiteY5" fmla="*/ 0 h 867266"/>
              <a:gd name="connsiteX0" fmla="*/ 162091 w 200178"/>
              <a:gd name="connsiteY0" fmla="*/ 943632 h 943632"/>
              <a:gd name="connsiteX1" fmla="*/ 20689 w 200178"/>
              <a:gd name="connsiteY1" fmla="*/ 641975 h 943632"/>
              <a:gd name="connsiteX2" fmla="*/ 199798 w 200178"/>
              <a:gd name="connsiteY2" fmla="*/ 415731 h 943632"/>
              <a:gd name="connsiteX3" fmla="*/ 67823 w 200178"/>
              <a:gd name="connsiteY3" fmla="*/ 208342 h 943632"/>
              <a:gd name="connsiteX4" fmla="*/ 58396 w 200178"/>
              <a:gd name="connsiteY4" fmla="*/ 76366 h 943632"/>
              <a:gd name="connsiteX5" fmla="*/ 0 w 200178"/>
              <a:gd name="connsiteY5" fmla="*/ 0 h 943632"/>
              <a:gd name="connsiteX0" fmla="*/ 141777 w 179864"/>
              <a:gd name="connsiteY0" fmla="*/ 930905 h 930905"/>
              <a:gd name="connsiteX1" fmla="*/ 375 w 179864"/>
              <a:gd name="connsiteY1" fmla="*/ 629248 h 930905"/>
              <a:gd name="connsiteX2" fmla="*/ 179484 w 179864"/>
              <a:gd name="connsiteY2" fmla="*/ 403004 h 930905"/>
              <a:gd name="connsiteX3" fmla="*/ 47509 w 179864"/>
              <a:gd name="connsiteY3" fmla="*/ 195615 h 930905"/>
              <a:gd name="connsiteX4" fmla="*/ 38082 w 179864"/>
              <a:gd name="connsiteY4" fmla="*/ 63639 h 930905"/>
              <a:gd name="connsiteX5" fmla="*/ 38083 w 179864"/>
              <a:gd name="connsiteY5" fmla="*/ 0 h 930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9864" h="930905">
                <a:moveTo>
                  <a:pt x="141777" y="930905"/>
                </a:moveTo>
                <a:cubicBezTo>
                  <a:pt x="67934" y="824068"/>
                  <a:pt x="-5909" y="717231"/>
                  <a:pt x="375" y="629248"/>
                </a:cubicBezTo>
                <a:cubicBezTo>
                  <a:pt x="6659" y="541265"/>
                  <a:pt x="171628" y="475276"/>
                  <a:pt x="179484" y="403004"/>
                </a:cubicBezTo>
                <a:cubicBezTo>
                  <a:pt x="187340" y="330732"/>
                  <a:pt x="71076" y="252176"/>
                  <a:pt x="47509" y="195615"/>
                </a:cubicBezTo>
                <a:cubicBezTo>
                  <a:pt x="23942" y="139054"/>
                  <a:pt x="38082" y="63639"/>
                  <a:pt x="38082" y="63639"/>
                </a:cubicBezTo>
                <a:cubicBezTo>
                  <a:pt x="38082" y="42426"/>
                  <a:pt x="38083" y="21213"/>
                  <a:pt x="38083" y="0"/>
                </a:cubicBezTo>
              </a:path>
            </a:pathLst>
          </a:custGeom>
          <a:noFill/>
          <a:ln w="28575">
            <a:solidFill>
              <a:srgbClr val="F6A92B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 31">
            <a:extLst>
              <a:ext uri="{FF2B5EF4-FFF2-40B4-BE49-F238E27FC236}">
                <a16:creationId xmlns:a16="http://schemas.microsoft.com/office/drawing/2014/main" id="{DE535006-0C5C-6FF3-99F9-B622149EDD01}"/>
              </a:ext>
            </a:extLst>
          </p:cNvPr>
          <p:cNvSpPr/>
          <p:nvPr/>
        </p:nvSpPr>
        <p:spPr>
          <a:xfrm>
            <a:off x="1092888" y="5552641"/>
            <a:ext cx="203245" cy="689478"/>
          </a:xfrm>
          <a:custGeom>
            <a:avLst/>
            <a:gdLst>
              <a:gd name="connsiteX0" fmla="*/ 141776 w 179863"/>
              <a:gd name="connsiteY0" fmla="*/ 867266 h 867266"/>
              <a:gd name="connsiteX1" fmla="*/ 374 w 179863"/>
              <a:gd name="connsiteY1" fmla="*/ 565609 h 867266"/>
              <a:gd name="connsiteX2" fmla="*/ 179483 w 179863"/>
              <a:gd name="connsiteY2" fmla="*/ 339365 h 867266"/>
              <a:gd name="connsiteX3" fmla="*/ 47508 w 179863"/>
              <a:gd name="connsiteY3" fmla="*/ 131976 h 867266"/>
              <a:gd name="connsiteX4" fmla="*/ 38081 w 179863"/>
              <a:gd name="connsiteY4" fmla="*/ 0 h 867266"/>
              <a:gd name="connsiteX5" fmla="*/ 38081 w 179863"/>
              <a:gd name="connsiteY5" fmla="*/ 0 h 867266"/>
              <a:gd name="connsiteX0" fmla="*/ 162091 w 200178"/>
              <a:gd name="connsiteY0" fmla="*/ 943632 h 943632"/>
              <a:gd name="connsiteX1" fmla="*/ 20689 w 200178"/>
              <a:gd name="connsiteY1" fmla="*/ 641975 h 943632"/>
              <a:gd name="connsiteX2" fmla="*/ 199798 w 200178"/>
              <a:gd name="connsiteY2" fmla="*/ 415731 h 943632"/>
              <a:gd name="connsiteX3" fmla="*/ 67823 w 200178"/>
              <a:gd name="connsiteY3" fmla="*/ 208342 h 943632"/>
              <a:gd name="connsiteX4" fmla="*/ 58396 w 200178"/>
              <a:gd name="connsiteY4" fmla="*/ 76366 h 943632"/>
              <a:gd name="connsiteX5" fmla="*/ 0 w 200178"/>
              <a:gd name="connsiteY5" fmla="*/ 0 h 943632"/>
              <a:gd name="connsiteX0" fmla="*/ 141777 w 179864"/>
              <a:gd name="connsiteY0" fmla="*/ 930905 h 930905"/>
              <a:gd name="connsiteX1" fmla="*/ 375 w 179864"/>
              <a:gd name="connsiteY1" fmla="*/ 629248 h 930905"/>
              <a:gd name="connsiteX2" fmla="*/ 179484 w 179864"/>
              <a:gd name="connsiteY2" fmla="*/ 403004 h 930905"/>
              <a:gd name="connsiteX3" fmla="*/ 47509 w 179864"/>
              <a:gd name="connsiteY3" fmla="*/ 195615 h 930905"/>
              <a:gd name="connsiteX4" fmla="*/ 38082 w 179864"/>
              <a:gd name="connsiteY4" fmla="*/ 63639 h 930905"/>
              <a:gd name="connsiteX5" fmla="*/ 38083 w 179864"/>
              <a:gd name="connsiteY5" fmla="*/ 0 h 930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9864" h="930905">
                <a:moveTo>
                  <a:pt x="141777" y="930905"/>
                </a:moveTo>
                <a:cubicBezTo>
                  <a:pt x="67934" y="824068"/>
                  <a:pt x="-5909" y="717231"/>
                  <a:pt x="375" y="629248"/>
                </a:cubicBezTo>
                <a:cubicBezTo>
                  <a:pt x="6659" y="541265"/>
                  <a:pt x="171628" y="475276"/>
                  <a:pt x="179484" y="403004"/>
                </a:cubicBezTo>
                <a:cubicBezTo>
                  <a:pt x="187340" y="330732"/>
                  <a:pt x="71076" y="252176"/>
                  <a:pt x="47509" y="195615"/>
                </a:cubicBezTo>
                <a:cubicBezTo>
                  <a:pt x="23942" y="139054"/>
                  <a:pt x="38082" y="63639"/>
                  <a:pt x="38082" y="63639"/>
                </a:cubicBezTo>
                <a:cubicBezTo>
                  <a:pt x="38082" y="42426"/>
                  <a:pt x="38083" y="21213"/>
                  <a:pt x="38083" y="0"/>
                </a:cubicBezTo>
              </a:path>
            </a:pathLst>
          </a:custGeom>
          <a:noFill/>
          <a:ln w="28575">
            <a:solidFill>
              <a:srgbClr val="F6A92B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reeform 32">
            <a:extLst>
              <a:ext uri="{FF2B5EF4-FFF2-40B4-BE49-F238E27FC236}">
                <a16:creationId xmlns:a16="http://schemas.microsoft.com/office/drawing/2014/main" id="{3FA2B45B-5713-3F4C-6E33-5FF32DD684F7}"/>
              </a:ext>
            </a:extLst>
          </p:cNvPr>
          <p:cNvSpPr/>
          <p:nvPr/>
        </p:nvSpPr>
        <p:spPr>
          <a:xfrm>
            <a:off x="1622345" y="5639400"/>
            <a:ext cx="203245" cy="689478"/>
          </a:xfrm>
          <a:custGeom>
            <a:avLst/>
            <a:gdLst>
              <a:gd name="connsiteX0" fmla="*/ 141776 w 179863"/>
              <a:gd name="connsiteY0" fmla="*/ 867266 h 867266"/>
              <a:gd name="connsiteX1" fmla="*/ 374 w 179863"/>
              <a:gd name="connsiteY1" fmla="*/ 565609 h 867266"/>
              <a:gd name="connsiteX2" fmla="*/ 179483 w 179863"/>
              <a:gd name="connsiteY2" fmla="*/ 339365 h 867266"/>
              <a:gd name="connsiteX3" fmla="*/ 47508 w 179863"/>
              <a:gd name="connsiteY3" fmla="*/ 131976 h 867266"/>
              <a:gd name="connsiteX4" fmla="*/ 38081 w 179863"/>
              <a:gd name="connsiteY4" fmla="*/ 0 h 867266"/>
              <a:gd name="connsiteX5" fmla="*/ 38081 w 179863"/>
              <a:gd name="connsiteY5" fmla="*/ 0 h 867266"/>
              <a:gd name="connsiteX0" fmla="*/ 162091 w 200178"/>
              <a:gd name="connsiteY0" fmla="*/ 943632 h 943632"/>
              <a:gd name="connsiteX1" fmla="*/ 20689 w 200178"/>
              <a:gd name="connsiteY1" fmla="*/ 641975 h 943632"/>
              <a:gd name="connsiteX2" fmla="*/ 199798 w 200178"/>
              <a:gd name="connsiteY2" fmla="*/ 415731 h 943632"/>
              <a:gd name="connsiteX3" fmla="*/ 67823 w 200178"/>
              <a:gd name="connsiteY3" fmla="*/ 208342 h 943632"/>
              <a:gd name="connsiteX4" fmla="*/ 58396 w 200178"/>
              <a:gd name="connsiteY4" fmla="*/ 76366 h 943632"/>
              <a:gd name="connsiteX5" fmla="*/ 0 w 200178"/>
              <a:gd name="connsiteY5" fmla="*/ 0 h 943632"/>
              <a:gd name="connsiteX0" fmla="*/ 141777 w 179864"/>
              <a:gd name="connsiteY0" fmla="*/ 930905 h 930905"/>
              <a:gd name="connsiteX1" fmla="*/ 375 w 179864"/>
              <a:gd name="connsiteY1" fmla="*/ 629248 h 930905"/>
              <a:gd name="connsiteX2" fmla="*/ 179484 w 179864"/>
              <a:gd name="connsiteY2" fmla="*/ 403004 h 930905"/>
              <a:gd name="connsiteX3" fmla="*/ 47509 w 179864"/>
              <a:gd name="connsiteY3" fmla="*/ 195615 h 930905"/>
              <a:gd name="connsiteX4" fmla="*/ 38082 w 179864"/>
              <a:gd name="connsiteY4" fmla="*/ 63639 h 930905"/>
              <a:gd name="connsiteX5" fmla="*/ 38083 w 179864"/>
              <a:gd name="connsiteY5" fmla="*/ 0 h 930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9864" h="930905">
                <a:moveTo>
                  <a:pt x="141777" y="930905"/>
                </a:moveTo>
                <a:cubicBezTo>
                  <a:pt x="67934" y="824068"/>
                  <a:pt x="-5909" y="717231"/>
                  <a:pt x="375" y="629248"/>
                </a:cubicBezTo>
                <a:cubicBezTo>
                  <a:pt x="6659" y="541265"/>
                  <a:pt x="171628" y="475276"/>
                  <a:pt x="179484" y="403004"/>
                </a:cubicBezTo>
                <a:cubicBezTo>
                  <a:pt x="187340" y="330732"/>
                  <a:pt x="71076" y="252176"/>
                  <a:pt x="47509" y="195615"/>
                </a:cubicBezTo>
                <a:cubicBezTo>
                  <a:pt x="23942" y="139054"/>
                  <a:pt x="38082" y="63639"/>
                  <a:pt x="38082" y="63639"/>
                </a:cubicBezTo>
                <a:cubicBezTo>
                  <a:pt x="38082" y="42426"/>
                  <a:pt x="38083" y="21213"/>
                  <a:pt x="38083" y="0"/>
                </a:cubicBezTo>
              </a:path>
            </a:pathLst>
          </a:custGeom>
          <a:noFill/>
          <a:ln w="28575">
            <a:solidFill>
              <a:srgbClr val="F6A92B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 33">
            <a:extLst>
              <a:ext uri="{FF2B5EF4-FFF2-40B4-BE49-F238E27FC236}">
                <a16:creationId xmlns:a16="http://schemas.microsoft.com/office/drawing/2014/main" id="{D1AEE66C-7542-B3EE-A6AB-75F7E1943B00}"/>
              </a:ext>
            </a:extLst>
          </p:cNvPr>
          <p:cNvSpPr/>
          <p:nvPr/>
        </p:nvSpPr>
        <p:spPr>
          <a:xfrm>
            <a:off x="2050179" y="5642603"/>
            <a:ext cx="203245" cy="689478"/>
          </a:xfrm>
          <a:custGeom>
            <a:avLst/>
            <a:gdLst>
              <a:gd name="connsiteX0" fmla="*/ 141776 w 179863"/>
              <a:gd name="connsiteY0" fmla="*/ 867266 h 867266"/>
              <a:gd name="connsiteX1" fmla="*/ 374 w 179863"/>
              <a:gd name="connsiteY1" fmla="*/ 565609 h 867266"/>
              <a:gd name="connsiteX2" fmla="*/ 179483 w 179863"/>
              <a:gd name="connsiteY2" fmla="*/ 339365 h 867266"/>
              <a:gd name="connsiteX3" fmla="*/ 47508 w 179863"/>
              <a:gd name="connsiteY3" fmla="*/ 131976 h 867266"/>
              <a:gd name="connsiteX4" fmla="*/ 38081 w 179863"/>
              <a:gd name="connsiteY4" fmla="*/ 0 h 867266"/>
              <a:gd name="connsiteX5" fmla="*/ 38081 w 179863"/>
              <a:gd name="connsiteY5" fmla="*/ 0 h 867266"/>
              <a:gd name="connsiteX0" fmla="*/ 162091 w 200178"/>
              <a:gd name="connsiteY0" fmla="*/ 943632 h 943632"/>
              <a:gd name="connsiteX1" fmla="*/ 20689 w 200178"/>
              <a:gd name="connsiteY1" fmla="*/ 641975 h 943632"/>
              <a:gd name="connsiteX2" fmla="*/ 199798 w 200178"/>
              <a:gd name="connsiteY2" fmla="*/ 415731 h 943632"/>
              <a:gd name="connsiteX3" fmla="*/ 67823 w 200178"/>
              <a:gd name="connsiteY3" fmla="*/ 208342 h 943632"/>
              <a:gd name="connsiteX4" fmla="*/ 58396 w 200178"/>
              <a:gd name="connsiteY4" fmla="*/ 76366 h 943632"/>
              <a:gd name="connsiteX5" fmla="*/ 0 w 200178"/>
              <a:gd name="connsiteY5" fmla="*/ 0 h 943632"/>
              <a:gd name="connsiteX0" fmla="*/ 141777 w 179864"/>
              <a:gd name="connsiteY0" fmla="*/ 930905 h 930905"/>
              <a:gd name="connsiteX1" fmla="*/ 375 w 179864"/>
              <a:gd name="connsiteY1" fmla="*/ 629248 h 930905"/>
              <a:gd name="connsiteX2" fmla="*/ 179484 w 179864"/>
              <a:gd name="connsiteY2" fmla="*/ 403004 h 930905"/>
              <a:gd name="connsiteX3" fmla="*/ 47509 w 179864"/>
              <a:gd name="connsiteY3" fmla="*/ 195615 h 930905"/>
              <a:gd name="connsiteX4" fmla="*/ 38082 w 179864"/>
              <a:gd name="connsiteY4" fmla="*/ 63639 h 930905"/>
              <a:gd name="connsiteX5" fmla="*/ 38083 w 179864"/>
              <a:gd name="connsiteY5" fmla="*/ 0 h 930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9864" h="930905">
                <a:moveTo>
                  <a:pt x="141777" y="930905"/>
                </a:moveTo>
                <a:cubicBezTo>
                  <a:pt x="67934" y="824068"/>
                  <a:pt x="-5909" y="717231"/>
                  <a:pt x="375" y="629248"/>
                </a:cubicBezTo>
                <a:cubicBezTo>
                  <a:pt x="6659" y="541265"/>
                  <a:pt x="171628" y="475276"/>
                  <a:pt x="179484" y="403004"/>
                </a:cubicBezTo>
                <a:cubicBezTo>
                  <a:pt x="187340" y="330732"/>
                  <a:pt x="71076" y="252176"/>
                  <a:pt x="47509" y="195615"/>
                </a:cubicBezTo>
                <a:cubicBezTo>
                  <a:pt x="23942" y="139054"/>
                  <a:pt x="38082" y="63639"/>
                  <a:pt x="38082" y="63639"/>
                </a:cubicBezTo>
                <a:cubicBezTo>
                  <a:pt x="38082" y="42426"/>
                  <a:pt x="38083" y="21213"/>
                  <a:pt x="38083" y="0"/>
                </a:cubicBezTo>
              </a:path>
            </a:pathLst>
          </a:custGeom>
          <a:noFill/>
          <a:ln w="28575">
            <a:solidFill>
              <a:srgbClr val="F6A92B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27F38F16-7A49-8933-E025-B4E868348CB1}"/>
                  </a:ext>
                </a:extLst>
              </p14:cNvPr>
              <p14:cNvContentPartPr/>
              <p14:nvPr/>
            </p14:nvContentPartPr>
            <p14:xfrm>
              <a:off x="-61650" y="2268450"/>
              <a:ext cx="597240" cy="19800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27F38F16-7A49-8933-E025-B4E868348CB1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-79650" y="2250450"/>
                <a:ext cx="632880" cy="233640"/>
              </a:xfrm>
              <a:prstGeom prst="rect">
                <a:avLst/>
              </a:prstGeom>
            </p:spPr>
          </p:pic>
        </mc:Fallback>
      </mc:AlternateContent>
      <p:sp>
        <p:nvSpPr>
          <p:cNvPr id="43" name="TextBox 42">
            <a:extLst>
              <a:ext uri="{FF2B5EF4-FFF2-40B4-BE49-F238E27FC236}">
                <a16:creationId xmlns:a16="http://schemas.microsoft.com/office/drawing/2014/main" id="{A442BEE5-ED55-143D-930E-405C9C960CBF}"/>
              </a:ext>
            </a:extLst>
          </p:cNvPr>
          <p:cNvSpPr txBox="1"/>
          <p:nvPr/>
        </p:nvSpPr>
        <p:spPr>
          <a:xfrm>
            <a:off x="628956" y="6561698"/>
            <a:ext cx="12659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Heat source</a:t>
            </a: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C597F86C-D0FC-4CD4-15BC-78F89F2E7ECB}"/>
              </a:ext>
            </a:extLst>
          </p:cNvPr>
          <p:cNvSpPr/>
          <p:nvPr/>
        </p:nvSpPr>
        <p:spPr>
          <a:xfrm>
            <a:off x="4120896" y="4295680"/>
            <a:ext cx="597408" cy="1544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E1574E3C-9D0D-5A97-3123-2315E979DA39}"/>
              </a:ext>
            </a:extLst>
          </p:cNvPr>
          <p:cNvSpPr/>
          <p:nvPr/>
        </p:nvSpPr>
        <p:spPr>
          <a:xfrm>
            <a:off x="4469675" y="4345335"/>
            <a:ext cx="597408" cy="1544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0BFA7732-BE82-B62E-7248-0D76AE59C803}"/>
              </a:ext>
            </a:extLst>
          </p:cNvPr>
          <p:cNvSpPr/>
          <p:nvPr/>
        </p:nvSpPr>
        <p:spPr>
          <a:xfrm>
            <a:off x="5230368" y="4295681"/>
            <a:ext cx="743712" cy="2562320"/>
          </a:xfrm>
          <a:prstGeom prst="rect">
            <a:avLst/>
          </a:prstGeom>
          <a:gradFill flip="none" rotWithShape="1">
            <a:gsLst>
              <a:gs pos="36000">
                <a:srgbClr val="FDF7ED"/>
              </a:gs>
              <a:gs pos="0">
                <a:schemeClr val="tx1"/>
              </a:gs>
              <a:gs pos="100000">
                <a:srgbClr val="FBEED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98C28DA0-FCF6-AC5A-B8D5-9A915BB50726}"/>
              </a:ext>
            </a:extLst>
          </p:cNvPr>
          <p:cNvSpPr txBox="1"/>
          <p:nvPr/>
        </p:nvSpPr>
        <p:spPr>
          <a:xfrm>
            <a:off x="6287013" y="1531558"/>
            <a:ext cx="540622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Water moves through rock, ions are leeched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Chloride (Cl</a:t>
            </a:r>
            <a:r>
              <a:rPr lang="en-US" baseline="30000" dirty="0">
                <a:solidFill>
                  <a:schemeClr val="bg1"/>
                </a:solidFill>
              </a:rPr>
              <a:t>-</a:t>
            </a:r>
            <a:r>
              <a:rPr lang="en-US" dirty="0">
                <a:solidFill>
                  <a:schemeClr val="bg1"/>
                </a:solidFill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Rain and snow have VERY low chloride concentrations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008AFA3C-992B-6111-3562-30FDD1C497C1}"/>
              </a:ext>
            </a:extLst>
          </p:cNvPr>
          <p:cNvSpPr txBox="1"/>
          <p:nvPr/>
        </p:nvSpPr>
        <p:spPr>
          <a:xfrm>
            <a:off x="6096000" y="284169"/>
            <a:ext cx="58545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Skeena Display" pitchFamily="2" charset="0"/>
              </a:rPr>
              <a:t>Choosing a parameter to track this</a:t>
            </a: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1D6FB785-2DC1-2393-1A30-FE7C4F743740}"/>
              </a:ext>
            </a:extLst>
          </p:cNvPr>
          <p:cNvSpPr/>
          <p:nvPr/>
        </p:nvSpPr>
        <p:spPr>
          <a:xfrm>
            <a:off x="1405890" y="2457450"/>
            <a:ext cx="2663190" cy="1954530"/>
          </a:xfrm>
          <a:custGeom>
            <a:avLst/>
            <a:gdLst>
              <a:gd name="connsiteX0" fmla="*/ 0 w 2663190"/>
              <a:gd name="connsiteY0" fmla="*/ 0 h 1954530"/>
              <a:gd name="connsiteX1" fmla="*/ 571500 w 2663190"/>
              <a:gd name="connsiteY1" fmla="*/ 868680 h 1954530"/>
              <a:gd name="connsiteX2" fmla="*/ 1703070 w 2663190"/>
              <a:gd name="connsiteY2" fmla="*/ 1623060 h 1954530"/>
              <a:gd name="connsiteX3" fmla="*/ 2663190 w 2663190"/>
              <a:gd name="connsiteY3" fmla="*/ 1954530 h 1954530"/>
              <a:gd name="connsiteX4" fmla="*/ 2663190 w 2663190"/>
              <a:gd name="connsiteY4" fmla="*/ 1954530 h 1954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63190" h="1954530">
                <a:moveTo>
                  <a:pt x="0" y="0"/>
                </a:moveTo>
                <a:cubicBezTo>
                  <a:pt x="143827" y="299085"/>
                  <a:pt x="287655" y="598170"/>
                  <a:pt x="571500" y="868680"/>
                </a:cubicBezTo>
                <a:cubicBezTo>
                  <a:pt x="855345" y="1139190"/>
                  <a:pt x="1354455" y="1442085"/>
                  <a:pt x="1703070" y="1623060"/>
                </a:cubicBezTo>
                <a:cubicBezTo>
                  <a:pt x="2051685" y="1804035"/>
                  <a:pt x="2663190" y="1954530"/>
                  <a:pt x="2663190" y="1954530"/>
                </a:cubicBezTo>
                <a:lnTo>
                  <a:pt x="2663190" y="1954530"/>
                </a:lnTo>
              </a:path>
            </a:pathLst>
          </a:custGeom>
          <a:noFill/>
          <a:ln w="28575">
            <a:solidFill>
              <a:srgbClr val="0070C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4052118E-8241-D466-4CF2-CDD873FFF3A1}"/>
              </a:ext>
            </a:extLst>
          </p:cNvPr>
          <p:cNvSpPr/>
          <p:nvPr/>
        </p:nvSpPr>
        <p:spPr>
          <a:xfrm>
            <a:off x="1156996" y="2416630"/>
            <a:ext cx="2892490" cy="3232798"/>
          </a:xfrm>
          <a:custGeom>
            <a:avLst/>
            <a:gdLst>
              <a:gd name="connsiteX0" fmla="*/ 0 w 2892490"/>
              <a:gd name="connsiteY0" fmla="*/ 0 h 3227557"/>
              <a:gd name="connsiteX1" fmla="*/ 158620 w 2892490"/>
              <a:gd name="connsiteY1" fmla="*/ 1754155 h 3227557"/>
              <a:gd name="connsiteX2" fmla="*/ 858416 w 2892490"/>
              <a:gd name="connsiteY2" fmla="*/ 2715208 h 3227557"/>
              <a:gd name="connsiteX3" fmla="*/ 1847461 w 2892490"/>
              <a:gd name="connsiteY3" fmla="*/ 3219061 h 3227557"/>
              <a:gd name="connsiteX4" fmla="*/ 2892490 w 2892490"/>
              <a:gd name="connsiteY4" fmla="*/ 2323322 h 3227557"/>
              <a:gd name="connsiteX0" fmla="*/ 0 w 2892490"/>
              <a:gd name="connsiteY0" fmla="*/ 0 h 3232798"/>
              <a:gd name="connsiteX1" fmla="*/ 158620 w 2892490"/>
              <a:gd name="connsiteY1" fmla="*/ 1754155 h 3232798"/>
              <a:gd name="connsiteX2" fmla="*/ 671804 w 2892490"/>
              <a:gd name="connsiteY2" fmla="*/ 2864497 h 3232798"/>
              <a:gd name="connsiteX3" fmla="*/ 1847461 w 2892490"/>
              <a:gd name="connsiteY3" fmla="*/ 3219061 h 3232798"/>
              <a:gd name="connsiteX4" fmla="*/ 2892490 w 2892490"/>
              <a:gd name="connsiteY4" fmla="*/ 2323322 h 3232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92490" h="3232798">
                <a:moveTo>
                  <a:pt x="0" y="0"/>
                </a:moveTo>
                <a:cubicBezTo>
                  <a:pt x="7775" y="650810"/>
                  <a:pt x="46653" y="1276739"/>
                  <a:pt x="158620" y="1754155"/>
                </a:cubicBezTo>
                <a:cubicBezTo>
                  <a:pt x="270587" y="2231571"/>
                  <a:pt x="390331" y="2620346"/>
                  <a:pt x="671804" y="2864497"/>
                </a:cubicBezTo>
                <a:cubicBezTo>
                  <a:pt x="953278" y="3108648"/>
                  <a:pt x="1508449" y="3284375"/>
                  <a:pt x="1847461" y="3219061"/>
                </a:cubicBezTo>
                <a:cubicBezTo>
                  <a:pt x="2186473" y="3153747"/>
                  <a:pt x="2539481" y="2738534"/>
                  <a:pt x="2892490" y="2323322"/>
                </a:cubicBezTo>
              </a:path>
            </a:pathLst>
          </a:custGeom>
          <a:noFill/>
          <a:ln w="28575">
            <a:solidFill>
              <a:srgbClr val="0070C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9091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4" descr="Pine Tree Clip Art PNG Images, Free Transparent Pine Tree Clip Art Download  - KindPNG">
            <a:extLst>
              <a:ext uri="{FF2B5EF4-FFF2-40B4-BE49-F238E27FC236}">
                <a16:creationId xmlns:a16="http://schemas.microsoft.com/office/drawing/2014/main" id="{2D7C1308-B191-AAB4-D20E-FA70653F05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7686"/>
          <a:stretch/>
        </p:blipFill>
        <p:spPr bwMode="auto">
          <a:xfrm flipH="1">
            <a:off x="4240509" y="3148767"/>
            <a:ext cx="559437" cy="1213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ine Tree Clip Art PNG Images, Free Transparent Pine Tree Clip Art Download  - KindPNG">
            <a:extLst>
              <a:ext uri="{FF2B5EF4-FFF2-40B4-BE49-F238E27FC236}">
                <a16:creationId xmlns:a16="http://schemas.microsoft.com/office/drawing/2014/main" id="{5111CC55-D0C8-8E63-24D4-DD299BC117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686"/>
          <a:stretch/>
        </p:blipFill>
        <p:spPr bwMode="auto">
          <a:xfrm flipH="1">
            <a:off x="3717623" y="2888877"/>
            <a:ext cx="559437" cy="1213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Freeform 39">
            <a:extLst>
              <a:ext uri="{FF2B5EF4-FFF2-40B4-BE49-F238E27FC236}">
                <a16:creationId xmlns:a16="http://schemas.microsoft.com/office/drawing/2014/main" id="{66A1EA94-A419-F95E-BD7B-3DE3214241EC}"/>
              </a:ext>
            </a:extLst>
          </p:cNvPr>
          <p:cNvSpPr/>
          <p:nvPr/>
        </p:nvSpPr>
        <p:spPr>
          <a:xfrm>
            <a:off x="-11575" y="1782501"/>
            <a:ext cx="5856790" cy="5104436"/>
          </a:xfrm>
          <a:custGeom>
            <a:avLst/>
            <a:gdLst>
              <a:gd name="connsiteX0" fmla="*/ 0 w 5856790"/>
              <a:gd name="connsiteY0" fmla="*/ 694481 h 5104436"/>
              <a:gd name="connsiteX1" fmla="*/ 520861 w 5856790"/>
              <a:gd name="connsiteY1" fmla="*/ 532436 h 5104436"/>
              <a:gd name="connsiteX2" fmla="*/ 1076446 w 5856790"/>
              <a:gd name="connsiteY2" fmla="*/ 150471 h 5104436"/>
              <a:gd name="connsiteX3" fmla="*/ 1226917 w 5856790"/>
              <a:gd name="connsiteY3" fmla="*/ 0 h 5104436"/>
              <a:gd name="connsiteX4" fmla="*/ 1551008 w 5856790"/>
              <a:gd name="connsiteY4" fmla="*/ 289367 h 5104436"/>
              <a:gd name="connsiteX5" fmla="*/ 1794076 w 5856790"/>
              <a:gd name="connsiteY5" fmla="*/ 821803 h 5104436"/>
              <a:gd name="connsiteX6" fmla="*/ 1817226 w 5856790"/>
              <a:gd name="connsiteY6" fmla="*/ 544010 h 5104436"/>
              <a:gd name="connsiteX7" fmla="*/ 1956122 w 5856790"/>
              <a:gd name="connsiteY7" fmla="*/ 428264 h 5104436"/>
              <a:gd name="connsiteX8" fmla="*/ 2233914 w 5856790"/>
              <a:gd name="connsiteY8" fmla="*/ 717631 h 5104436"/>
              <a:gd name="connsiteX9" fmla="*/ 2581155 w 5856790"/>
              <a:gd name="connsiteY9" fmla="*/ 1331089 h 5104436"/>
              <a:gd name="connsiteX10" fmla="*/ 2986269 w 5856790"/>
              <a:gd name="connsiteY10" fmla="*/ 1805651 h 5104436"/>
              <a:gd name="connsiteX11" fmla="*/ 3310360 w 5856790"/>
              <a:gd name="connsiteY11" fmla="*/ 2013995 h 5104436"/>
              <a:gd name="connsiteX12" fmla="*/ 3877519 w 5856790"/>
              <a:gd name="connsiteY12" fmla="*/ 2268638 h 5104436"/>
              <a:gd name="connsiteX13" fmla="*/ 4537276 w 5856790"/>
              <a:gd name="connsiteY13" fmla="*/ 2407534 h 5104436"/>
              <a:gd name="connsiteX14" fmla="*/ 5289631 w 5856790"/>
              <a:gd name="connsiteY14" fmla="*/ 2511707 h 5104436"/>
              <a:gd name="connsiteX15" fmla="*/ 5810491 w 5856790"/>
              <a:gd name="connsiteY15" fmla="*/ 2511707 h 5104436"/>
              <a:gd name="connsiteX16" fmla="*/ 5856790 w 5856790"/>
              <a:gd name="connsiteY16" fmla="*/ 5069712 h 5104436"/>
              <a:gd name="connsiteX17" fmla="*/ 23150 w 5856790"/>
              <a:gd name="connsiteY17" fmla="*/ 5104436 h 5104436"/>
              <a:gd name="connsiteX18" fmla="*/ 0 w 5856790"/>
              <a:gd name="connsiteY18" fmla="*/ 694481 h 5104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856790" h="5104436">
                <a:moveTo>
                  <a:pt x="0" y="694481"/>
                </a:moveTo>
                <a:lnTo>
                  <a:pt x="520861" y="532436"/>
                </a:lnTo>
                <a:lnTo>
                  <a:pt x="1076446" y="150471"/>
                </a:lnTo>
                <a:lnTo>
                  <a:pt x="1226917" y="0"/>
                </a:lnTo>
                <a:lnTo>
                  <a:pt x="1551008" y="289367"/>
                </a:lnTo>
                <a:lnTo>
                  <a:pt x="1794076" y="821803"/>
                </a:lnTo>
                <a:lnTo>
                  <a:pt x="1817226" y="544010"/>
                </a:lnTo>
                <a:lnTo>
                  <a:pt x="1956122" y="428264"/>
                </a:lnTo>
                <a:lnTo>
                  <a:pt x="2233914" y="717631"/>
                </a:lnTo>
                <a:lnTo>
                  <a:pt x="2581155" y="1331089"/>
                </a:lnTo>
                <a:lnTo>
                  <a:pt x="2986269" y="1805651"/>
                </a:lnTo>
                <a:lnTo>
                  <a:pt x="3310360" y="2013995"/>
                </a:lnTo>
                <a:lnTo>
                  <a:pt x="3877519" y="2268638"/>
                </a:lnTo>
                <a:lnTo>
                  <a:pt x="4537276" y="2407534"/>
                </a:lnTo>
                <a:lnTo>
                  <a:pt x="5289631" y="2511707"/>
                </a:lnTo>
                <a:lnTo>
                  <a:pt x="5810491" y="2511707"/>
                </a:lnTo>
                <a:lnTo>
                  <a:pt x="5856790" y="5069712"/>
                </a:lnTo>
                <a:lnTo>
                  <a:pt x="23150" y="5104436"/>
                </a:lnTo>
                <a:lnTo>
                  <a:pt x="0" y="694481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  <a:alpha val="44683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Free Mountain Clipart Black And White Image - Mountain Clip Art Free  Transparent PNG - 600x416 - Free Download on NicePNG">
            <a:extLst>
              <a:ext uri="{FF2B5EF4-FFF2-40B4-BE49-F238E27FC236}">
                <a16:creationId xmlns:a16="http://schemas.microsoft.com/office/drawing/2014/main" id="{A891B75E-FCE7-E1D5-C974-DFE3276D63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31558"/>
            <a:ext cx="3136900" cy="1897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43989D47-70B4-134A-091C-A1902E6DF9EA}"/>
                  </a:ext>
                </a:extLst>
              </p14:cNvPr>
              <p14:cNvContentPartPr/>
              <p14:nvPr/>
            </p14:nvContentPartPr>
            <p14:xfrm>
              <a:off x="2574100" y="3110560"/>
              <a:ext cx="3236760" cy="118512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43989D47-70B4-134A-091C-A1902E6DF9EA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556100" y="3092560"/>
                <a:ext cx="3272400" cy="1220760"/>
              </a:xfrm>
              <a:prstGeom prst="rect">
                <a:avLst/>
              </a:prstGeom>
            </p:spPr>
          </p:pic>
        </mc:Fallback>
      </mc:AlternateContent>
      <p:sp>
        <p:nvSpPr>
          <p:cNvPr id="3" name="Cloud 2">
            <a:extLst>
              <a:ext uri="{FF2B5EF4-FFF2-40B4-BE49-F238E27FC236}">
                <a16:creationId xmlns:a16="http://schemas.microsoft.com/office/drawing/2014/main" id="{DD533DE4-02D2-29AD-76FA-82F1614A43A2}"/>
              </a:ext>
            </a:extLst>
          </p:cNvPr>
          <p:cNvSpPr/>
          <p:nvPr/>
        </p:nvSpPr>
        <p:spPr>
          <a:xfrm>
            <a:off x="1182165" y="535604"/>
            <a:ext cx="1102770" cy="666680"/>
          </a:xfrm>
          <a:prstGeom prst="cloud">
            <a:avLst/>
          </a:prstGeom>
          <a:solidFill>
            <a:srgbClr val="D8FAFF"/>
          </a:solidFill>
          <a:ln>
            <a:solidFill>
              <a:srgbClr val="ABED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05BA0B6E-E14D-C174-333C-BCCB13FD0DA8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64543"/>
          <a:stretch/>
        </p:blipFill>
        <p:spPr>
          <a:xfrm rot="21268025">
            <a:off x="1240980" y="1248938"/>
            <a:ext cx="985139" cy="360054"/>
          </a:xfrm>
          <a:prstGeom prst="rect">
            <a:avLst/>
          </a:prstGeom>
        </p:spPr>
      </p:pic>
      <p:sp>
        <p:nvSpPr>
          <p:cNvPr id="30" name="Oval 29">
            <a:extLst>
              <a:ext uri="{FF2B5EF4-FFF2-40B4-BE49-F238E27FC236}">
                <a16:creationId xmlns:a16="http://schemas.microsoft.com/office/drawing/2014/main" id="{20C344DD-B403-C9B6-3414-4E24E82A7ABC}"/>
              </a:ext>
            </a:extLst>
          </p:cNvPr>
          <p:cNvSpPr/>
          <p:nvPr/>
        </p:nvSpPr>
        <p:spPr>
          <a:xfrm>
            <a:off x="-674992" y="6410960"/>
            <a:ext cx="3637280" cy="894080"/>
          </a:xfrm>
          <a:prstGeom prst="ellipse">
            <a:avLst/>
          </a:prstGeom>
          <a:solidFill>
            <a:srgbClr val="E58032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 30">
            <a:extLst>
              <a:ext uri="{FF2B5EF4-FFF2-40B4-BE49-F238E27FC236}">
                <a16:creationId xmlns:a16="http://schemas.microsoft.com/office/drawing/2014/main" id="{5335C80F-E26B-243C-0F4A-94C517859798}"/>
              </a:ext>
            </a:extLst>
          </p:cNvPr>
          <p:cNvSpPr/>
          <p:nvPr/>
        </p:nvSpPr>
        <p:spPr>
          <a:xfrm>
            <a:off x="492203" y="5552641"/>
            <a:ext cx="203245" cy="689478"/>
          </a:xfrm>
          <a:custGeom>
            <a:avLst/>
            <a:gdLst>
              <a:gd name="connsiteX0" fmla="*/ 141776 w 179863"/>
              <a:gd name="connsiteY0" fmla="*/ 867266 h 867266"/>
              <a:gd name="connsiteX1" fmla="*/ 374 w 179863"/>
              <a:gd name="connsiteY1" fmla="*/ 565609 h 867266"/>
              <a:gd name="connsiteX2" fmla="*/ 179483 w 179863"/>
              <a:gd name="connsiteY2" fmla="*/ 339365 h 867266"/>
              <a:gd name="connsiteX3" fmla="*/ 47508 w 179863"/>
              <a:gd name="connsiteY3" fmla="*/ 131976 h 867266"/>
              <a:gd name="connsiteX4" fmla="*/ 38081 w 179863"/>
              <a:gd name="connsiteY4" fmla="*/ 0 h 867266"/>
              <a:gd name="connsiteX5" fmla="*/ 38081 w 179863"/>
              <a:gd name="connsiteY5" fmla="*/ 0 h 867266"/>
              <a:gd name="connsiteX0" fmla="*/ 162091 w 200178"/>
              <a:gd name="connsiteY0" fmla="*/ 943632 h 943632"/>
              <a:gd name="connsiteX1" fmla="*/ 20689 w 200178"/>
              <a:gd name="connsiteY1" fmla="*/ 641975 h 943632"/>
              <a:gd name="connsiteX2" fmla="*/ 199798 w 200178"/>
              <a:gd name="connsiteY2" fmla="*/ 415731 h 943632"/>
              <a:gd name="connsiteX3" fmla="*/ 67823 w 200178"/>
              <a:gd name="connsiteY3" fmla="*/ 208342 h 943632"/>
              <a:gd name="connsiteX4" fmla="*/ 58396 w 200178"/>
              <a:gd name="connsiteY4" fmla="*/ 76366 h 943632"/>
              <a:gd name="connsiteX5" fmla="*/ 0 w 200178"/>
              <a:gd name="connsiteY5" fmla="*/ 0 h 943632"/>
              <a:gd name="connsiteX0" fmla="*/ 141777 w 179864"/>
              <a:gd name="connsiteY0" fmla="*/ 930905 h 930905"/>
              <a:gd name="connsiteX1" fmla="*/ 375 w 179864"/>
              <a:gd name="connsiteY1" fmla="*/ 629248 h 930905"/>
              <a:gd name="connsiteX2" fmla="*/ 179484 w 179864"/>
              <a:gd name="connsiteY2" fmla="*/ 403004 h 930905"/>
              <a:gd name="connsiteX3" fmla="*/ 47509 w 179864"/>
              <a:gd name="connsiteY3" fmla="*/ 195615 h 930905"/>
              <a:gd name="connsiteX4" fmla="*/ 38082 w 179864"/>
              <a:gd name="connsiteY4" fmla="*/ 63639 h 930905"/>
              <a:gd name="connsiteX5" fmla="*/ 38083 w 179864"/>
              <a:gd name="connsiteY5" fmla="*/ 0 h 930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9864" h="930905">
                <a:moveTo>
                  <a:pt x="141777" y="930905"/>
                </a:moveTo>
                <a:cubicBezTo>
                  <a:pt x="67934" y="824068"/>
                  <a:pt x="-5909" y="717231"/>
                  <a:pt x="375" y="629248"/>
                </a:cubicBezTo>
                <a:cubicBezTo>
                  <a:pt x="6659" y="541265"/>
                  <a:pt x="171628" y="475276"/>
                  <a:pt x="179484" y="403004"/>
                </a:cubicBezTo>
                <a:cubicBezTo>
                  <a:pt x="187340" y="330732"/>
                  <a:pt x="71076" y="252176"/>
                  <a:pt x="47509" y="195615"/>
                </a:cubicBezTo>
                <a:cubicBezTo>
                  <a:pt x="23942" y="139054"/>
                  <a:pt x="38082" y="63639"/>
                  <a:pt x="38082" y="63639"/>
                </a:cubicBezTo>
                <a:cubicBezTo>
                  <a:pt x="38082" y="42426"/>
                  <a:pt x="38083" y="21213"/>
                  <a:pt x="38083" y="0"/>
                </a:cubicBezTo>
              </a:path>
            </a:pathLst>
          </a:custGeom>
          <a:noFill/>
          <a:ln w="28575">
            <a:solidFill>
              <a:srgbClr val="F6A92B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 31">
            <a:extLst>
              <a:ext uri="{FF2B5EF4-FFF2-40B4-BE49-F238E27FC236}">
                <a16:creationId xmlns:a16="http://schemas.microsoft.com/office/drawing/2014/main" id="{DE535006-0C5C-6FF3-99F9-B622149EDD01}"/>
              </a:ext>
            </a:extLst>
          </p:cNvPr>
          <p:cNvSpPr/>
          <p:nvPr/>
        </p:nvSpPr>
        <p:spPr>
          <a:xfrm>
            <a:off x="1092888" y="5552641"/>
            <a:ext cx="203245" cy="689478"/>
          </a:xfrm>
          <a:custGeom>
            <a:avLst/>
            <a:gdLst>
              <a:gd name="connsiteX0" fmla="*/ 141776 w 179863"/>
              <a:gd name="connsiteY0" fmla="*/ 867266 h 867266"/>
              <a:gd name="connsiteX1" fmla="*/ 374 w 179863"/>
              <a:gd name="connsiteY1" fmla="*/ 565609 h 867266"/>
              <a:gd name="connsiteX2" fmla="*/ 179483 w 179863"/>
              <a:gd name="connsiteY2" fmla="*/ 339365 h 867266"/>
              <a:gd name="connsiteX3" fmla="*/ 47508 w 179863"/>
              <a:gd name="connsiteY3" fmla="*/ 131976 h 867266"/>
              <a:gd name="connsiteX4" fmla="*/ 38081 w 179863"/>
              <a:gd name="connsiteY4" fmla="*/ 0 h 867266"/>
              <a:gd name="connsiteX5" fmla="*/ 38081 w 179863"/>
              <a:gd name="connsiteY5" fmla="*/ 0 h 867266"/>
              <a:gd name="connsiteX0" fmla="*/ 162091 w 200178"/>
              <a:gd name="connsiteY0" fmla="*/ 943632 h 943632"/>
              <a:gd name="connsiteX1" fmla="*/ 20689 w 200178"/>
              <a:gd name="connsiteY1" fmla="*/ 641975 h 943632"/>
              <a:gd name="connsiteX2" fmla="*/ 199798 w 200178"/>
              <a:gd name="connsiteY2" fmla="*/ 415731 h 943632"/>
              <a:gd name="connsiteX3" fmla="*/ 67823 w 200178"/>
              <a:gd name="connsiteY3" fmla="*/ 208342 h 943632"/>
              <a:gd name="connsiteX4" fmla="*/ 58396 w 200178"/>
              <a:gd name="connsiteY4" fmla="*/ 76366 h 943632"/>
              <a:gd name="connsiteX5" fmla="*/ 0 w 200178"/>
              <a:gd name="connsiteY5" fmla="*/ 0 h 943632"/>
              <a:gd name="connsiteX0" fmla="*/ 141777 w 179864"/>
              <a:gd name="connsiteY0" fmla="*/ 930905 h 930905"/>
              <a:gd name="connsiteX1" fmla="*/ 375 w 179864"/>
              <a:gd name="connsiteY1" fmla="*/ 629248 h 930905"/>
              <a:gd name="connsiteX2" fmla="*/ 179484 w 179864"/>
              <a:gd name="connsiteY2" fmla="*/ 403004 h 930905"/>
              <a:gd name="connsiteX3" fmla="*/ 47509 w 179864"/>
              <a:gd name="connsiteY3" fmla="*/ 195615 h 930905"/>
              <a:gd name="connsiteX4" fmla="*/ 38082 w 179864"/>
              <a:gd name="connsiteY4" fmla="*/ 63639 h 930905"/>
              <a:gd name="connsiteX5" fmla="*/ 38083 w 179864"/>
              <a:gd name="connsiteY5" fmla="*/ 0 h 930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9864" h="930905">
                <a:moveTo>
                  <a:pt x="141777" y="930905"/>
                </a:moveTo>
                <a:cubicBezTo>
                  <a:pt x="67934" y="824068"/>
                  <a:pt x="-5909" y="717231"/>
                  <a:pt x="375" y="629248"/>
                </a:cubicBezTo>
                <a:cubicBezTo>
                  <a:pt x="6659" y="541265"/>
                  <a:pt x="171628" y="475276"/>
                  <a:pt x="179484" y="403004"/>
                </a:cubicBezTo>
                <a:cubicBezTo>
                  <a:pt x="187340" y="330732"/>
                  <a:pt x="71076" y="252176"/>
                  <a:pt x="47509" y="195615"/>
                </a:cubicBezTo>
                <a:cubicBezTo>
                  <a:pt x="23942" y="139054"/>
                  <a:pt x="38082" y="63639"/>
                  <a:pt x="38082" y="63639"/>
                </a:cubicBezTo>
                <a:cubicBezTo>
                  <a:pt x="38082" y="42426"/>
                  <a:pt x="38083" y="21213"/>
                  <a:pt x="38083" y="0"/>
                </a:cubicBezTo>
              </a:path>
            </a:pathLst>
          </a:custGeom>
          <a:noFill/>
          <a:ln w="28575">
            <a:solidFill>
              <a:srgbClr val="F6A92B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reeform 32">
            <a:extLst>
              <a:ext uri="{FF2B5EF4-FFF2-40B4-BE49-F238E27FC236}">
                <a16:creationId xmlns:a16="http://schemas.microsoft.com/office/drawing/2014/main" id="{3FA2B45B-5713-3F4C-6E33-5FF32DD684F7}"/>
              </a:ext>
            </a:extLst>
          </p:cNvPr>
          <p:cNvSpPr/>
          <p:nvPr/>
        </p:nvSpPr>
        <p:spPr>
          <a:xfrm>
            <a:off x="1622345" y="5639400"/>
            <a:ext cx="203245" cy="689478"/>
          </a:xfrm>
          <a:custGeom>
            <a:avLst/>
            <a:gdLst>
              <a:gd name="connsiteX0" fmla="*/ 141776 w 179863"/>
              <a:gd name="connsiteY0" fmla="*/ 867266 h 867266"/>
              <a:gd name="connsiteX1" fmla="*/ 374 w 179863"/>
              <a:gd name="connsiteY1" fmla="*/ 565609 h 867266"/>
              <a:gd name="connsiteX2" fmla="*/ 179483 w 179863"/>
              <a:gd name="connsiteY2" fmla="*/ 339365 h 867266"/>
              <a:gd name="connsiteX3" fmla="*/ 47508 w 179863"/>
              <a:gd name="connsiteY3" fmla="*/ 131976 h 867266"/>
              <a:gd name="connsiteX4" fmla="*/ 38081 w 179863"/>
              <a:gd name="connsiteY4" fmla="*/ 0 h 867266"/>
              <a:gd name="connsiteX5" fmla="*/ 38081 w 179863"/>
              <a:gd name="connsiteY5" fmla="*/ 0 h 867266"/>
              <a:gd name="connsiteX0" fmla="*/ 162091 w 200178"/>
              <a:gd name="connsiteY0" fmla="*/ 943632 h 943632"/>
              <a:gd name="connsiteX1" fmla="*/ 20689 w 200178"/>
              <a:gd name="connsiteY1" fmla="*/ 641975 h 943632"/>
              <a:gd name="connsiteX2" fmla="*/ 199798 w 200178"/>
              <a:gd name="connsiteY2" fmla="*/ 415731 h 943632"/>
              <a:gd name="connsiteX3" fmla="*/ 67823 w 200178"/>
              <a:gd name="connsiteY3" fmla="*/ 208342 h 943632"/>
              <a:gd name="connsiteX4" fmla="*/ 58396 w 200178"/>
              <a:gd name="connsiteY4" fmla="*/ 76366 h 943632"/>
              <a:gd name="connsiteX5" fmla="*/ 0 w 200178"/>
              <a:gd name="connsiteY5" fmla="*/ 0 h 943632"/>
              <a:gd name="connsiteX0" fmla="*/ 141777 w 179864"/>
              <a:gd name="connsiteY0" fmla="*/ 930905 h 930905"/>
              <a:gd name="connsiteX1" fmla="*/ 375 w 179864"/>
              <a:gd name="connsiteY1" fmla="*/ 629248 h 930905"/>
              <a:gd name="connsiteX2" fmla="*/ 179484 w 179864"/>
              <a:gd name="connsiteY2" fmla="*/ 403004 h 930905"/>
              <a:gd name="connsiteX3" fmla="*/ 47509 w 179864"/>
              <a:gd name="connsiteY3" fmla="*/ 195615 h 930905"/>
              <a:gd name="connsiteX4" fmla="*/ 38082 w 179864"/>
              <a:gd name="connsiteY4" fmla="*/ 63639 h 930905"/>
              <a:gd name="connsiteX5" fmla="*/ 38083 w 179864"/>
              <a:gd name="connsiteY5" fmla="*/ 0 h 930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9864" h="930905">
                <a:moveTo>
                  <a:pt x="141777" y="930905"/>
                </a:moveTo>
                <a:cubicBezTo>
                  <a:pt x="67934" y="824068"/>
                  <a:pt x="-5909" y="717231"/>
                  <a:pt x="375" y="629248"/>
                </a:cubicBezTo>
                <a:cubicBezTo>
                  <a:pt x="6659" y="541265"/>
                  <a:pt x="171628" y="475276"/>
                  <a:pt x="179484" y="403004"/>
                </a:cubicBezTo>
                <a:cubicBezTo>
                  <a:pt x="187340" y="330732"/>
                  <a:pt x="71076" y="252176"/>
                  <a:pt x="47509" y="195615"/>
                </a:cubicBezTo>
                <a:cubicBezTo>
                  <a:pt x="23942" y="139054"/>
                  <a:pt x="38082" y="63639"/>
                  <a:pt x="38082" y="63639"/>
                </a:cubicBezTo>
                <a:cubicBezTo>
                  <a:pt x="38082" y="42426"/>
                  <a:pt x="38083" y="21213"/>
                  <a:pt x="38083" y="0"/>
                </a:cubicBezTo>
              </a:path>
            </a:pathLst>
          </a:custGeom>
          <a:noFill/>
          <a:ln w="28575">
            <a:solidFill>
              <a:srgbClr val="F6A92B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 33">
            <a:extLst>
              <a:ext uri="{FF2B5EF4-FFF2-40B4-BE49-F238E27FC236}">
                <a16:creationId xmlns:a16="http://schemas.microsoft.com/office/drawing/2014/main" id="{D1AEE66C-7542-B3EE-A6AB-75F7E1943B00}"/>
              </a:ext>
            </a:extLst>
          </p:cNvPr>
          <p:cNvSpPr/>
          <p:nvPr/>
        </p:nvSpPr>
        <p:spPr>
          <a:xfrm>
            <a:off x="2050179" y="5642603"/>
            <a:ext cx="203245" cy="689478"/>
          </a:xfrm>
          <a:custGeom>
            <a:avLst/>
            <a:gdLst>
              <a:gd name="connsiteX0" fmla="*/ 141776 w 179863"/>
              <a:gd name="connsiteY0" fmla="*/ 867266 h 867266"/>
              <a:gd name="connsiteX1" fmla="*/ 374 w 179863"/>
              <a:gd name="connsiteY1" fmla="*/ 565609 h 867266"/>
              <a:gd name="connsiteX2" fmla="*/ 179483 w 179863"/>
              <a:gd name="connsiteY2" fmla="*/ 339365 h 867266"/>
              <a:gd name="connsiteX3" fmla="*/ 47508 w 179863"/>
              <a:gd name="connsiteY3" fmla="*/ 131976 h 867266"/>
              <a:gd name="connsiteX4" fmla="*/ 38081 w 179863"/>
              <a:gd name="connsiteY4" fmla="*/ 0 h 867266"/>
              <a:gd name="connsiteX5" fmla="*/ 38081 w 179863"/>
              <a:gd name="connsiteY5" fmla="*/ 0 h 867266"/>
              <a:gd name="connsiteX0" fmla="*/ 162091 w 200178"/>
              <a:gd name="connsiteY0" fmla="*/ 943632 h 943632"/>
              <a:gd name="connsiteX1" fmla="*/ 20689 w 200178"/>
              <a:gd name="connsiteY1" fmla="*/ 641975 h 943632"/>
              <a:gd name="connsiteX2" fmla="*/ 199798 w 200178"/>
              <a:gd name="connsiteY2" fmla="*/ 415731 h 943632"/>
              <a:gd name="connsiteX3" fmla="*/ 67823 w 200178"/>
              <a:gd name="connsiteY3" fmla="*/ 208342 h 943632"/>
              <a:gd name="connsiteX4" fmla="*/ 58396 w 200178"/>
              <a:gd name="connsiteY4" fmla="*/ 76366 h 943632"/>
              <a:gd name="connsiteX5" fmla="*/ 0 w 200178"/>
              <a:gd name="connsiteY5" fmla="*/ 0 h 943632"/>
              <a:gd name="connsiteX0" fmla="*/ 141777 w 179864"/>
              <a:gd name="connsiteY0" fmla="*/ 930905 h 930905"/>
              <a:gd name="connsiteX1" fmla="*/ 375 w 179864"/>
              <a:gd name="connsiteY1" fmla="*/ 629248 h 930905"/>
              <a:gd name="connsiteX2" fmla="*/ 179484 w 179864"/>
              <a:gd name="connsiteY2" fmla="*/ 403004 h 930905"/>
              <a:gd name="connsiteX3" fmla="*/ 47509 w 179864"/>
              <a:gd name="connsiteY3" fmla="*/ 195615 h 930905"/>
              <a:gd name="connsiteX4" fmla="*/ 38082 w 179864"/>
              <a:gd name="connsiteY4" fmla="*/ 63639 h 930905"/>
              <a:gd name="connsiteX5" fmla="*/ 38083 w 179864"/>
              <a:gd name="connsiteY5" fmla="*/ 0 h 930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9864" h="930905">
                <a:moveTo>
                  <a:pt x="141777" y="930905"/>
                </a:moveTo>
                <a:cubicBezTo>
                  <a:pt x="67934" y="824068"/>
                  <a:pt x="-5909" y="717231"/>
                  <a:pt x="375" y="629248"/>
                </a:cubicBezTo>
                <a:cubicBezTo>
                  <a:pt x="6659" y="541265"/>
                  <a:pt x="171628" y="475276"/>
                  <a:pt x="179484" y="403004"/>
                </a:cubicBezTo>
                <a:cubicBezTo>
                  <a:pt x="187340" y="330732"/>
                  <a:pt x="71076" y="252176"/>
                  <a:pt x="47509" y="195615"/>
                </a:cubicBezTo>
                <a:cubicBezTo>
                  <a:pt x="23942" y="139054"/>
                  <a:pt x="38082" y="63639"/>
                  <a:pt x="38082" y="63639"/>
                </a:cubicBezTo>
                <a:cubicBezTo>
                  <a:pt x="38082" y="42426"/>
                  <a:pt x="38083" y="21213"/>
                  <a:pt x="38083" y="0"/>
                </a:cubicBezTo>
              </a:path>
            </a:pathLst>
          </a:custGeom>
          <a:noFill/>
          <a:ln w="28575">
            <a:solidFill>
              <a:srgbClr val="F6A92B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27F38F16-7A49-8933-E025-B4E868348CB1}"/>
                  </a:ext>
                </a:extLst>
              </p14:cNvPr>
              <p14:cNvContentPartPr/>
              <p14:nvPr/>
            </p14:nvContentPartPr>
            <p14:xfrm>
              <a:off x="-61650" y="2268450"/>
              <a:ext cx="597240" cy="19800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27F38F16-7A49-8933-E025-B4E868348CB1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-79650" y="2250450"/>
                <a:ext cx="632880" cy="233640"/>
              </a:xfrm>
              <a:prstGeom prst="rect">
                <a:avLst/>
              </a:prstGeom>
            </p:spPr>
          </p:pic>
        </mc:Fallback>
      </mc:AlternateContent>
      <p:sp>
        <p:nvSpPr>
          <p:cNvPr id="43" name="TextBox 42">
            <a:extLst>
              <a:ext uri="{FF2B5EF4-FFF2-40B4-BE49-F238E27FC236}">
                <a16:creationId xmlns:a16="http://schemas.microsoft.com/office/drawing/2014/main" id="{A442BEE5-ED55-143D-930E-405C9C960CBF}"/>
              </a:ext>
            </a:extLst>
          </p:cNvPr>
          <p:cNvSpPr txBox="1"/>
          <p:nvPr/>
        </p:nvSpPr>
        <p:spPr>
          <a:xfrm>
            <a:off x="628956" y="6561698"/>
            <a:ext cx="12659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Heat source</a:t>
            </a: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C597F86C-D0FC-4CD4-15BC-78F89F2E7ECB}"/>
              </a:ext>
            </a:extLst>
          </p:cNvPr>
          <p:cNvSpPr/>
          <p:nvPr/>
        </p:nvSpPr>
        <p:spPr>
          <a:xfrm>
            <a:off x="4120896" y="4295680"/>
            <a:ext cx="597408" cy="1544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E1574E3C-9D0D-5A97-3123-2315E979DA39}"/>
              </a:ext>
            </a:extLst>
          </p:cNvPr>
          <p:cNvSpPr/>
          <p:nvPr/>
        </p:nvSpPr>
        <p:spPr>
          <a:xfrm>
            <a:off x="4469675" y="4345335"/>
            <a:ext cx="597408" cy="1544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0BFA7732-BE82-B62E-7248-0D76AE59C803}"/>
              </a:ext>
            </a:extLst>
          </p:cNvPr>
          <p:cNvSpPr/>
          <p:nvPr/>
        </p:nvSpPr>
        <p:spPr>
          <a:xfrm>
            <a:off x="5230368" y="4295681"/>
            <a:ext cx="743712" cy="2562320"/>
          </a:xfrm>
          <a:prstGeom prst="rect">
            <a:avLst/>
          </a:prstGeom>
          <a:gradFill flip="none" rotWithShape="1">
            <a:gsLst>
              <a:gs pos="36000">
                <a:srgbClr val="FDF7ED"/>
              </a:gs>
              <a:gs pos="0">
                <a:schemeClr val="tx1"/>
              </a:gs>
              <a:gs pos="100000">
                <a:srgbClr val="FBEED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98C28DA0-FCF6-AC5A-B8D5-9A915BB50726}"/>
              </a:ext>
            </a:extLst>
          </p:cNvPr>
          <p:cNvSpPr txBox="1"/>
          <p:nvPr/>
        </p:nvSpPr>
        <p:spPr>
          <a:xfrm>
            <a:off x="6287013" y="1531558"/>
            <a:ext cx="566353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Water moves through rock, ions are leeched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Chloride (Cl</a:t>
            </a:r>
            <a:r>
              <a:rPr lang="en-US" baseline="30000" dirty="0">
                <a:solidFill>
                  <a:schemeClr val="bg1"/>
                </a:solidFill>
              </a:rPr>
              <a:t>-</a:t>
            </a:r>
            <a:r>
              <a:rPr lang="en-US" dirty="0">
                <a:solidFill>
                  <a:schemeClr val="bg1"/>
                </a:solidFill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Rain and snow have VERY low chloride concentrations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008AFA3C-992B-6111-3562-30FDD1C497C1}"/>
              </a:ext>
            </a:extLst>
          </p:cNvPr>
          <p:cNvSpPr txBox="1"/>
          <p:nvPr/>
        </p:nvSpPr>
        <p:spPr>
          <a:xfrm>
            <a:off x="6096000" y="284169"/>
            <a:ext cx="58545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Skeena Display" pitchFamily="2" charset="0"/>
              </a:rPr>
              <a:t>Choosing a parameter to track this</a:t>
            </a: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1D6FB785-2DC1-2393-1A30-FE7C4F743740}"/>
              </a:ext>
            </a:extLst>
          </p:cNvPr>
          <p:cNvSpPr/>
          <p:nvPr/>
        </p:nvSpPr>
        <p:spPr>
          <a:xfrm>
            <a:off x="1405890" y="2457450"/>
            <a:ext cx="2663190" cy="1954530"/>
          </a:xfrm>
          <a:custGeom>
            <a:avLst/>
            <a:gdLst>
              <a:gd name="connsiteX0" fmla="*/ 0 w 2663190"/>
              <a:gd name="connsiteY0" fmla="*/ 0 h 1954530"/>
              <a:gd name="connsiteX1" fmla="*/ 571500 w 2663190"/>
              <a:gd name="connsiteY1" fmla="*/ 868680 h 1954530"/>
              <a:gd name="connsiteX2" fmla="*/ 1703070 w 2663190"/>
              <a:gd name="connsiteY2" fmla="*/ 1623060 h 1954530"/>
              <a:gd name="connsiteX3" fmla="*/ 2663190 w 2663190"/>
              <a:gd name="connsiteY3" fmla="*/ 1954530 h 1954530"/>
              <a:gd name="connsiteX4" fmla="*/ 2663190 w 2663190"/>
              <a:gd name="connsiteY4" fmla="*/ 1954530 h 1954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63190" h="1954530">
                <a:moveTo>
                  <a:pt x="0" y="0"/>
                </a:moveTo>
                <a:cubicBezTo>
                  <a:pt x="143827" y="299085"/>
                  <a:pt x="287655" y="598170"/>
                  <a:pt x="571500" y="868680"/>
                </a:cubicBezTo>
                <a:cubicBezTo>
                  <a:pt x="855345" y="1139190"/>
                  <a:pt x="1354455" y="1442085"/>
                  <a:pt x="1703070" y="1623060"/>
                </a:cubicBezTo>
                <a:cubicBezTo>
                  <a:pt x="2051685" y="1804035"/>
                  <a:pt x="2663190" y="1954530"/>
                  <a:pt x="2663190" y="1954530"/>
                </a:cubicBezTo>
                <a:lnTo>
                  <a:pt x="2663190" y="1954530"/>
                </a:lnTo>
              </a:path>
            </a:pathLst>
          </a:custGeom>
          <a:noFill/>
          <a:ln w="28575">
            <a:solidFill>
              <a:srgbClr val="0070C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4052118E-8241-D466-4CF2-CDD873FFF3A1}"/>
              </a:ext>
            </a:extLst>
          </p:cNvPr>
          <p:cNvSpPr/>
          <p:nvPr/>
        </p:nvSpPr>
        <p:spPr>
          <a:xfrm>
            <a:off x="1156996" y="2416630"/>
            <a:ext cx="2892490" cy="3232798"/>
          </a:xfrm>
          <a:custGeom>
            <a:avLst/>
            <a:gdLst>
              <a:gd name="connsiteX0" fmla="*/ 0 w 2892490"/>
              <a:gd name="connsiteY0" fmla="*/ 0 h 3227557"/>
              <a:gd name="connsiteX1" fmla="*/ 158620 w 2892490"/>
              <a:gd name="connsiteY1" fmla="*/ 1754155 h 3227557"/>
              <a:gd name="connsiteX2" fmla="*/ 858416 w 2892490"/>
              <a:gd name="connsiteY2" fmla="*/ 2715208 h 3227557"/>
              <a:gd name="connsiteX3" fmla="*/ 1847461 w 2892490"/>
              <a:gd name="connsiteY3" fmla="*/ 3219061 h 3227557"/>
              <a:gd name="connsiteX4" fmla="*/ 2892490 w 2892490"/>
              <a:gd name="connsiteY4" fmla="*/ 2323322 h 3227557"/>
              <a:gd name="connsiteX0" fmla="*/ 0 w 2892490"/>
              <a:gd name="connsiteY0" fmla="*/ 0 h 3232798"/>
              <a:gd name="connsiteX1" fmla="*/ 158620 w 2892490"/>
              <a:gd name="connsiteY1" fmla="*/ 1754155 h 3232798"/>
              <a:gd name="connsiteX2" fmla="*/ 671804 w 2892490"/>
              <a:gd name="connsiteY2" fmla="*/ 2864497 h 3232798"/>
              <a:gd name="connsiteX3" fmla="*/ 1847461 w 2892490"/>
              <a:gd name="connsiteY3" fmla="*/ 3219061 h 3232798"/>
              <a:gd name="connsiteX4" fmla="*/ 2892490 w 2892490"/>
              <a:gd name="connsiteY4" fmla="*/ 2323322 h 3232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92490" h="3232798">
                <a:moveTo>
                  <a:pt x="0" y="0"/>
                </a:moveTo>
                <a:cubicBezTo>
                  <a:pt x="7775" y="650810"/>
                  <a:pt x="46653" y="1276739"/>
                  <a:pt x="158620" y="1754155"/>
                </a:cubicBezTo>
                <a:cubicBezTo>
                  <a:pt x="270587" y="2231571"/>
                  <a:pt x="390331" y="2620346"/>
                  <a:pt x="671804" y="2864497"/>
                </a:cubicBezTo>
                <a:cubicBezTo>
                  <a:pt x="953278" y="3108648"/>
                  <a:pt x="1508449" y="3284375"/>
                  <a:pt x="1847461" y="3219061"/>
                </a:cubicBezTo>
                <a:cubicBezTo>
                  <a:pt x="2186473" y="3153747"/>
                  <a:pt x="2539481" y="2738534"/>
                  <a:pt x="2892490" y="2323322"/>
                </a:cubicBezTo>
              </a:path>
            </a:pathLst>
          </a:custGeom>
          <a:noFill/>
          <a:ln w="28575">
            <a:solidFill>
              <a:srgbClr val="0070C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77E3ACC-DA5A-089E-CA95-52DD7B6E098D}"/>
              </a:ext>
            </a:extLst>
          </p:cNvPr>
          <p:cNvSpPr txBox="1"/>
          <p:nvPr/>
        </p:nvSpPr>
        <p:spPr>
          <a:xfrm rot="2014577">
            <a:off x="1997466" y="3481405"/>
            <a:ext cx="14526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Low chloride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237FB2C-A49F-CE3A-689F-4BF37F9DBECE}"/>
              </a:ext>
            </a:extLst>
          </p:cNvPr>
          <p:cNvSpPr txBox="1"/>
          <p:nvPr/>
        </p:nvSpPr>
        <p:spPr>
          <a:xfrm rot="1348705">
            <a:off x="1670687" y="5034304"/>
            <a:ext cx="14975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High chloride</a:t>
            </a:r>
          </a:p>
        </p:txBody>
      </p:sp>
    </p:spTree>
    <p:extLst>
      <p:ext uri="{BB962C8B-B14F-4D97-AF65-F5344CB8AC3E}">
        <p14:creationId xmlns:p14="http://schemas.microsoft.com/office/powerpoint/2010/main" val="36817852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4" descr="Pine Tree Clip Art PNG Images, Free Transparent Pine Tree Clip Art Download  - KindPNG">
            <a:extLst>
              <a:ext uri="{FF2B5EF4-FFF2-40B4-BE49-F238E27FC236}">
                <a16:creationId xmlns:a16="http://schemas.microsoft.com/office/drawing/2014/main" id="{2D7C1308-B191-AAB4-D20E-FA70653F05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7686"/>
          <a:stretch/>
        </p:blipFill>
        <p:spPr bwMode="auto">
          <a:xfrm flipH="1">
            <a:off x="4240509" y="3148767"/>
            <a:ext cx="559437" cy="1213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ine Tree Clip Art PNG Images, Free Transparent Pine Tree Clip Art Download  - KindPNG">
            <a:extLst>
              <a:ext uri="{FF2B5EF4-FFF2-40B4-BE49-F238E27FC236}">
                <a16:creationId xmlns:a16="http://schemas.microsoft.com/office/drawing/2014/main" id="{5111CC55-D0C8-8E63-24D4-DD299BC117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686"/>
          <a:stretch/>
        </p:blipFill>
        <p:spPr bwMode="auto">
          <a:xfrm flipH="1">
            <a:off x="3717623" y="2888877"/>
            <a:ext cx="559437" cy="1213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Freeform 39">
            <a:extLst>
              <a:ext uri="{FF2B5EF4-FFF2-40B4-BE49-F238E27FC236}">
                <a16:creationId xmlns:a16="http://schemas.microsoft.com/office/drawing/2014/main" id="{66A1EA94-A419-F95E-BD7B-3DE3214241EC}"/>
              </a:ext>
            </a:extLst>
          </p:cNvPr>
          <p:cNvSpPr/>
          <p:nvPr/>
        </p:nvSpPr>
        <p:spPr>
          <a:xfrm>
            <a:off x="-11575" y="1782501"/>
            <a:ext cx="5856790" cy="5104436"/>
          </a:xfrm>
          <a:custGeom>
            <a:avLst/>
            <a:gdLst>
              <a:gd name="connsiteX0" fmla="*/ 0 w 5856790"/>
              <a:gd name="connsiteY0" fmla="*/ 694481 h 5104436"/>
              <a:gd name="connsiteX1" fmla="*/ 520861 w 5856790"/>
              <a:gd name="connsiteY1" fmla="*/ 532436 h 5104436"/>
              <a:gd name="connsiteX2" fmla="*/ 1076446 w 5856790"/>
              <a:gd name="connsiteY2" fmla="*/ 150471 h 5104436"/>
              <a:gd name="connsiteX3" fmla="*/ 1226917 w 5856790"/>
              <a:gd name="connsiteY3" fmla="*/ 0 h 5104436"/>
              <a:gd name="connsiteX4" fmla="*/ 1551008 w 5856790"/>
              <a:gd name="connsiteY4" fmla="*/ 289367 h 5104436"/>
              <a:gd name="connsiteX5" fmla="*/ 1794076 w 5856790"/>
              <a:gd name="connsiteY5" fmla="*/ 821803 h 5104436"/>
              <a:gd name="connsiteX6" fmla="*/ 1817226 w 5856790"/>
              <a:gd name="connsiteY6" fmla="*/ 544010 h 5104436"/>
              <a:gd name="connsiteX7" fmla="*/ 1956122 w 5856790"/>
              <a:gd name="connsiteY7" fmla="*/ 428264 h 5104436"/>
              <a:gd name="connsiteX8" fmla="*/ 2233914 w 5856790"/>
              <a:gd name="connsiteY8" fmla="*/ 717631 h 5104436"/>
              <a:gd name="connsiteX9" fmla="*/ 2581155 w 5856790"/>
              <a:gd name="connsiteY9" fmla="*/ 1331089 h 5104436"/>
              <a:gd name="connsiteX10" fmla="*/ 2986269 w 5856790"/>
              <a:gd name="connsiteY10" fmla="*/ 1805651 h 5104436"/>
              <a:gd name="connsiteX11" fmla="*/ 3310360 w 5856790"/>
              <a:gd name="connsiteY11" fmla="*/ 2013995 h 5104436"/>
              <a:gd name="connsiteX12" fmla="*/ 3877519 w 5856790"/>
              <a:gd name="connsiteY12" fmla="*/ 2268638 h 5104436"/>
              <a:gd name="connsiteX13" fmla="*/ 4537276 w 5856790"/>
              <a:gd name="connsiteY13" fmla="*/ 2407534 h 5104436"/>
              <a:gd name="connsiteX14" fmla="*/ 5289631 w 5856790"/>
              <a:gd name="connsiteY14" fmla="*/ 2511707 h 5104436"/>
              <a:gd name="connsiteX15" fmla="*/ 5810491 w 5856790"/>
              <a:gd name="connsiteY15" fmla="*/ 2511707 h 5104436"/>
              <a:gd name="connsiteX16" fmla="*/ 5856790 w 5856790"/>
              <a:gd name="connsiteY16" fmla="*/ 5069712 h 5104436"/>
              <a:gd name="connsiteX17" fmla="*/ 23150 w 5856790"/>
              <a:gd name="connsiteY17" fmla="*/ 5104436 h 5104436"/>
              <a:gd name="connsiteX18" fmla="*/ 0 w 5856790"/>
              <a:gd name="connsiteY18" fmla="*/ 694481 h 5104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856790" h="5104436">
                <a:moveTo>
                  <a:pt x="0" y="694481"/>
                </a:moveTo>
                <a:lnTo>
                  <a:pt x="520861" y="532436"/>
                </a:lnTo>
                <a:lnTo>
                  <a:pt x="1076446" y="150471"/>
                </a:lnTo>
                <a:lnTo>
                  <a:pt x="1226917" y="0"/>
                </a:lnTo>
                <a:lnTo>
                  <a:pt x="1551008" y="289367"/>
                </a:lnTo>
                <a:lnTo>
                  <a:pt x="1794076" y="821803"/>
                </a:lnTo>
                <a:lnTo>
                  <a:pt x="1817226" y="544010"/>
                </a:lnTo>
                <a:lnTo>
                  <a:pt x="1956122" y="428264"/>
                </a:lnTo>
                <a:lnTo>
                  <a:pt x="2233914" y="717631"/>
                </a:lnTo>
                <a:lnTo>
                  <a:pt x="2581155" y="1331089"/>
                </a:lnTo>
                <a:lnTo>
                  <a:pt x="2986269" y="1805651"/>
                </a:lnTo>
                <a:lnTo>
                  <a:pt x="3310360" y="2013995"/>
                </a:lnTo>
                <a:lnTo>
                  <a:pt x="3877519" y="2268638"/>
                </a:lnTo>
                <a:lnTo>
                  <a:pt x="4537276" y="2407534"/>
                </a:lnTo>
                <a:lnTo>
                  <a:pt x="5289631" y="2511707"/>
                </a:lnTo>
                <a:lnTo>
                  <a:pt x="5810491" y="2511707"/>
                </a:lnTo>
                <a:lnTo>
                  <a:pt x="5856790" y="5069712"/>
                </a:lnTo>
                <a:lnTo>
                  <a:pt x="23150" y="5104436"/>
                </a:lnTo>
                <a:lnTo>
                  <a:pt x="0" y="694481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  <a:alpha val="44683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Free Mountain Clipart Black And White Image - Mountain Clip Art Free  Transparent PNG - 600x416 - Free Download on NicePNG">
            <a:extLst>
              <a:ext uri="{FF2B5EF4-FFF2-40B4-BE49-F238E27FC236}">
                <a16:creationId xmlns:a16="http://schemas.microsoft.com/office/drawing/2014/main" id="{A891B75E-FCE7-E1D5-C974-DFE3276D63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31558"/>
            <a:ext cx="3136900" cy="1897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43989D47-70B4-134A-091C-A1902E6DF9EA}"/>
                  </a:ext>
                </a:extLst>
              </p14:cNvPr>
              <p14:cNvContentPartPr/>
              <p14:nvPr/>
            </p14:nvContentPartPr>
            <p14:xfrm>
              <a:off x="2574100" y="3110560"/>
              <a:ext cx="3236760" cy="118512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43989D47-70B4-134A-091C-A1902E6DF9EA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556100" y="3092560"/>
                <a:ext cx="3272400" cy="1220760"/>
              </a:xfrm>
              <a:prstGeom prst="rect">
                <a:avLst/>
              </a:prstGeom>
            </p:spPr>
          </p:pic>
        </mc:Fallback>
      </mc:AlternateContent>
      <p:sp>
        <p:nvSpPr>
          <p:cNvPr id="3" name="Cloud 2">
            <a:extLst>
              <a:ext uri="{FF2B5EF4-FFF2-40B4-BE49-F238E27FC236}">
                <a16:creationId xmlns:a16="http://schemas.microsoft.com/office/drawing/2014/main" id="{DD533DE4-02D2-29AD-76FA-82F1614A43A2}"/>
              </a:ext>
            </a:extLst>
          </p:cNvPr>
          <p:cNvSpPr/>
          <p:nvPr/>
        </p:nvSpPr>
        <p:spPr>
          <a:xfrm>
            <a:off x="1182165" y="535604"/>
            <a:ext cx="1102770" cy="666680"/>
          </a:xfrm>
          <a:prstGeom prst="cloud">
            <a:avLst/>
          </a:prstGeom>
          <a:solidFill>
            <a:srgbClr val="D8FAFF"/>
          </a:solidFill>
          <a:ln>
            <a:solidFill>
              <a:srgbClr val="ABED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05BA0B6E-E14D-C174-333C-BCCB13FD0DA8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64543"/>
          <a:stretch/>
        </p:blipFill>
        <p:spPr>
          <a:xfrm rot="21268025">
            <a:off x="1240980" y="1248938"/>
            <a:ext cx="985139" cy="360054"/>
          </a:xfrm>
          <a:prstGeom prst="rect">
            <a:avLst/>
          </a:prstGeom>
        </p:spPr>
      </p:pic>
      <p:sp>
        <p:nvSpPr>
          <p:cNvPr id="30" name="Oval 29">
            <a:extLst>
              <a:ext uri="{FF2B5EF4-FFF2-40B4-BE49-F238E27FC236}">
                <a16:creationId xmlns:a16="http://schemas.microsoft.com/office/drawing/2014/main" id="{20C344DD-B403-C9B6-3414-4E24E82A7ABC}"/>
              </a:ext>
            </a:extLst>
          </p:cNvPr>
          <p:cNvSpPr/>
          <p:nvPr/>
        </p:nvSpPr>
        <p:spPr>
          <a:xfrm>
            <a:off x="-674992" y="6410960"/>
            <a:ext cx="3637280" cy="894080"/>
          </a:xfrm>
          <a:prstGeom prst="ellipse">
            <a:avLst/>
          </a:prstGeom>
          <a:solidFill>
            <a:srgbClr val="E58032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 30">
            <a:extLst>
              <a:ext uri="{FF2B5EF4-FFF2-40B4-BE49-F238E27FC236}">
                <a16:creationId xmlns:a16="http://schemas.microsoft.com/office/drawing/2014/main" id="{5335C80F-E26B-243C-0F4A-94C517859798}"/>
              </a:ext>
            </a:extLst>
          </p:cNvPr>
          <p:cNvSpPr/>
          <p:nvPr/>
        </p:nvSpPr>
        <p:spPr>
          <a:xfrm>
            <a:off x="492203" y="5552641"/>
            <a:ext cx="203245" cy="689478"/>
          </a:xfrm>
          <a:custGeom>
            <a:avLst/>
            <a:gdLst>
              <a:gd name="connsiteX0" fmla="*/ 141776 w 179863"/>
              <a:gd name="connsiteY0" fmla="*/ 867266 h 867266"/>
              <a:gd name="connsiteX1" fmla="*/ 374 w 179863"/>
              <a:gd name="connsiteY1" fmla="*/ 565609 h 867266"/>
              <a:gd name="connsiteX2" fmla="*/ 179483 w 179863"/>
              <a:gd name="connsiteY2" fmla="*/ 339365 h 867266"/>
              <a:gd name="connsiteX3" fmla="*/ 47508 w 179863"/>
              <a:gd name="connsiteY3" fmla="*/ 131976 h 867266"/>
              <a:gd name="connsiteX4" fmla="*/ 38081 w 179863"/>
              <a:gd name="connsiteY4" fmla="*/ 0 h 867266"/>
              <a:gd name="connsiteX5" fmla="*/ 38081 w 179863"/>
              <a:gd name="connsiteY5" fmla="*/ 0 h 867266"/>
              <a:gd name="connsiteX0" fmla="*/ 162091 w 200178"/>
              <a:gd name="connsiteY0" fmla="*/ 943632 h 943632"/>
              <a:gd name="connsiteX1" fmla="*/ 20689 w 200178"/>
              <a:gd name="connsiteY1" fmla="*/ 641975 h 943632"/>
              <a:gd name="connsiteX2" fmla="*/ 199798 w 200178"/>
              <a:gd name="connsiteY2" fmla="*/ 415731 h 943632"/>
              <a:gd name="connsiteX3" fmla="*/ 67823 w 200178"/>
              <a:gd name="connsiteY3" fmla="*/ 208342 h 943632"/>
              <a:gd name="connsiteX4" fmla="*/ 58396 w 200178"/>
              <a:gd name="connsiteY4" fmla="*/ 76366 h 943632"/>
              <a:gd name="connsiteX5" fmla="*/ 0 w 200178"/>
              <a:gd name="connsiteY5" fmla="*/ 0 h 943632"/>
              <a:gd name="connsiteX0" fmla="*/ 141777 w 179864"/>
              <a:gd name="connsiteY0" fmla="*/ 930905 h 930905"/>
              <a:gd name="connsiteX1" fmla="*/ 375 w 179864"/>
              <a:gd name="connsiteY1" fmla="*/ 629248 h 930905"/>
              <a:gd name="connsiteX2" fmla="*/ 179484 w 179864"/>
              <a:gd name="connsiteY2" fmla="*/ 403004 h 930905"/>
              <a:gd name="connsiteX3" fmla="*/ 47509 w 179864"/>
              <a:gd name="connsiteY3" fmla="*/ 195615 h 930905"/>
              <a:gd name="connsiteX4" fmla="*/ 38082 w 179864"/>
              <a:gd name="connsiteY4" fmla="*/ 63639 h 930905"/>
              <a:gd name="connsiteX5" fmla="*/ 38083 w 179864"/>
              <a:gd name="connsiteY5" fmla="*/ 0 h 930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9864" h="930905">
                <a:moveTo>
                  <a:pt x="141777" y="930905"/>
                </a:moveTo>
                <a:cubicBezTo>
                  <a:pt x="67934" y="824068"/>
                  <a:pt x="-5909" y="717231"/>
                  <a:pt x="375" y="629248"/>
                </a:cubicBezTo>
                <a:cubicBezTo>
                  <a:pt x="6659" y="541265"/>
                  <a:pt x="171628" y="475276"/>
                  <a:pt x="179484" y="403004"/>
                </a:cubicBezTo>
                <a:cubicBezTo>
                  <a:pt x="187340" y="330732"/>
                  <a:pt x="71076" y="252176"/>
                  <a:pt x="47509" y="195615"/>
                </a:cubicBezTo>
                <a:cubicBezTo>
                  <a:pt x="23942" y="139054"/>
                  <a:pt x="38082" y="63639"/>
                  <a:pt x="38082" y="63639"/>
                </a:cubicBezTo>
                <a:cubicBezTo>
                  <a:pt x="38082" y="42426"/>
                  <a:pt x="38083" y="21213"/>
                  <a:pt x="38083" y="0"/>
                </a:cubicBezTo>
              </a:path>
            </a:pathLst>
          </a:custGeom>
          <a:noFill/>
          <a:ln w="28575">
            <a:solidFill>
              <a:srgbClr val="F6A92B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 31">
            <a:extLst>
              <a:ext uri="{FF2B5EF4-FFF2-40B4-BE49-F238E27FC236}">
                <a16:creationId xmlns:a16="http://schemas.microsoft.com/office/drawing/2014/main" id="{DE535006-0C5C-6FF3-99F9-B622149EDD01}"/>
              </a:ext>
            </a:extLst>
          </p:cNvPr>
          <p:cNvSpPr/>
          <p:nvPr/>
        </p:nvSpPr>
        <p:spPr>
          <a:xfrm>
            <a:off x="1092888" y="5552641"/>
            <a:ext cx="203245" cy="689478"/>
          </a:xfrm>
          <a:custGeom>
            <a:avLst/>
            <a:gdLst>
              <a:gd name="connsiteX0" fmla="*/ 141776 w 179863"/>
              <a:gd name="connsiteY0" fmla="*/ 867266 h 867266"/>
              <a:gd name="connsiteX1" fmla="*/ 374 w 179863"/>
              <a:gd name="connsiteY1" fmla="*/ 565609 h 867266"/>
              <a:gd name="connsiteX2" fmla="*/ 179483 w 179863"/>
              <a:gd name="connsiteY2" fmla="*/ 339365 h 867266"/>
              <a:gd name="connsiteX3" fmla="*/ 47508 w 179863"/>
              <a:gd name="connsiteY3" fmla="*/ 131976 h 867266"/>
              <a:gd name="connsiteX4" fmla="*/ 38081 w 179863"/>
              <a:gd name="connsiteY4" fmla="*/ 0 h 867266"/>
              <a:gd name="connsiteX5" fmla="*/ 38081 w 179863"/>
              <a:gd name="connsiteY5" fmla="*/ 0 h 867266"/>
              <a:gd name="connsiteX0" fmla="*/ 162091 w 200178"/>
              <a:gd name="connsiteY0" fmla="*/ 943632 h 943632"/>
              <a:gd name="connsiteX1" fmla="*/ 20689 w 200178"/>
              <a:gd name="connsiteY1" fmla="*/ 641975 h 943632"/>
              <a:gd name="connsiteX2" fmla="*/ 199798 w 200178"/>
              <a:gd name="connsiteY2" fmla="*/ 415731 h 943632"/>
              <a:gd name="connsiteX3" fmla="*/ 67823 w 200178"/>
              <a:gd name="connsiteY3" fmla="*/ 208342 h 943632"/>
              <a:gd name="connsiteX4" fmla="*/ 58396 w 200178"/>
              <a:gd name="connsiteY4" fmla="*/ 76366 h 943632"/>
              <a:gd name="connsiteX5" fmla="*/ 0 w 200178"/>
              <a:gd name="connsiteY5" fmla="*/ 0 h 943632"/>
              <a:gd name="connsiteX0" fmla="*/ 141777 w 179864"/>
              <a:gd name="connsiteY0" fmla="*/ 930905 h 930905"/>
              <a:gd name="connsiteX1" fmla="*/ 375 w 179864"/>
              <a:gd name="connsiteY1" fmla="*/ 629248 h 930905"/>
              <a:gd name="connsiteX2" fmla="*/ 179484 w 179864"/>
              <a:gd name="connsiteY2" fmla="*/ 403004 h 930905"/>
              <a:gd name="connsiteX3" fmla="*/ 47509 w 179864"/>
              <a:gd name="connsiteY3" fmla="*/ 195615 h 930905"/>
              <a:gd name="connsiteX4" fmla="*/ 38082 w 179864"/>
              <a:gd name="connsiteY4" fmla="*/ 63639 h 930905"/>
              <a:gd name="connsiteX5" fmla="*/ 38083 w 179864"/>
              <a:gd name="connsiteY5" fmla="*/ 0 h 930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9864" h="930905">
                <a:moveTo>
                  <a:pt x="141777" y="930905"/>
                </a:moveTo>
                <a:cubicBezTo>
                  <a:pt x="67934" y="824068"/>
                  <a:pt x="-5909" y="717231"/>
                  <a:pt x="375" y="629248"/>
                </a:cubicBezTo>
                <a:cubicBezTo>
                  <a:pt x="6659" y="541265"/>
                  <a:pt x="171628" y="475276"/>
                  <a:pt x="179484" y="403004"/>
                </a:cubicBezTo>
                <a:cubicBezTo>
                  <a:pt x="187340" y="330732"/>
                  <a:pt x="71076" y="252176"/>
                  <a:pt x="47509" y="195615"/>
                </a:cubicBezTo>
                <a:cubicBezTo>
                  <a:pt x="23942" y="139054"/>
                  <a:pt x="38082" y="63639"/>
                  <a:pt x="38082" y="63639"/>
                </a:cubicBezTo>
                <a:cubicBezTo>
                  <a:pt x="38082" y="42426"/>
                  <a:pt x="38083" y="21213"/>
                  <a:pt x="38083" y="0"/>
                </a:cubicBezTo>
              </a:path>
            </a:pathLst>
          </a:custGeom>
          <a:noFill/>
          <a:ln w="28575">
            <a:solidFill>
              <a:srgbClr val="F6A92B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reeform 32">
            <a:extLst>
              <a:ext uri="{FF2B5EF4-FFF2-40B4-BE49-F238E27FC236}">
                <a16:creationId xmlns:a16="http://schemas.microsoft.com/office/drawing/2014/main" id="{3FA2B45B-5713-3F4C-6E33-5FF32DD684F7}"/>
              </a:ext>
            </a:extLst>
          </p:cNvPr>
          <p:cNvSpPr/>
          <p:nvPr/>
        </p:nvSpPr>
        <p:spPr>
          <a:xfrm>
            <a:off x="1622345" y="5639400"/>
            <a:ext cx="203245" cy="689478"/>
          </a:xfrm>
          <a:custGeom>
            <a:avLst/>
            <a:gdLst>
              <a:gd name="connsiteX0" fmla="*/ 141776 w 179863"/>
              <a:gd name="connsiteY0" fmla="*/ 867266 h 867266"/>
              <a:gd name="connsiteX1" fmla="*/ 374 w 179863"/>
              <a:gd name="connsiteY1" fmla="*/ 565609 h 867266"/>
              <a:gd name="connsiteX2" fmla="*/ 179483 w 179863"/>
              <a:gd name="connsiteY2" fmla="*/ 339365 h 867266"/>
              <a:gd name="connsiteX3" fmla="*/ 47508 w 179863"/>
              <a:gd name="connsiteY3" fmla="*/ 131976 h 867266"/>
              <a:gd name="connsiteX4" fmla="*/ 38081 w 179863"/>
              <a:gd name="connsiteY4" fmla="*/ 0 h 867266"/>
              <a:gd name="connsiteX5" fmla="*/ 38081 w 179863"/>
              <a:gd name="connsiteY5" fmla="*/ 0 h 867266"/>
              <a:gd name="connsiteX0" fmla="*/ 162091 w 200178"/>
              <a:gd name="connsiteY0" fmla="*/ 943632 h 943632"/>
              <a:gd name="connsiteX1" fmla="*/ 20689 w 200178"/>
              <a:gd name="connsiteY1" fmla="*/ 641975 h 943632"/>
              <a:gd name="connsiteX2" fmla="*/ 199798 w 200178"/>
              <a:gd name="connsiteY2" fmla="*/ 415731 h 943632"/>
              <a:gd name="connsiteX3" fmla="*/ 67823 w 200178"/>
              <a:gd name="connsiteY3" fmla="*/ 208342 h 943632"/>
              <a:gd name="connsiteX4" fmla="*/ 58396 w 200178"/>
              <a:gd name="connsiteY4" fmla="*/ 76366 h 943632"/>
              <a:gd name="connsiteX5" fmla="*/ 0 w 200178"/>
              <a:gd name="connsiteY5" fmla="*/ 0 h 943632"/>
              <a:gd name="connsiteX0" fmla="*/ 141777 w 179864"/>
              <a:gd name="connsiteY0" fmla="*/ 930905 h 930905"/>
              <a:gd name="connsiteX1" fmla="*/ 375 w 179864"/>
              <a:gd name="connsiteY1" fmla="*/ 629248 h 930905"/>
              <a:gd name="connsiteX2" fmla="*/ 179484 w 179864"/>
              <a:gd name="connsiteY2" fmla="*/ 403004 h 930905"/>
              <a:gd name="connsiteX3" fmla="*/ 47509 w 179864"/>
              <a:gd name="connsiteY3" fmla="*/ 195615 h 930905"/>
              <a:gd name="connsiteX4" fmla="*/ 38082 w 179864"/>
              <a:gd name="connsiteY4" fmla="*/ 63639 h 930905"/>
              <a:gd name="connsiteX5" fmla="*/ 38083 w 179864"/>
              <a:gd name="connsiteY5" fmla="*/ 0 h 930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9864" h="930905">
                <a:moveTo>
                  <a:pt x="141777" y="930905"/>
                </a:moveTo>
                <a:cubicBezTo>
                  <a:pt x="67934" y="824068"/>
                  <a:pt x="-5909" y="717231"/>
                  <a:pt x="375" y="629248"/>
                </a:cubicBezTo>
                <a:cubicBezTo>
                  <a:pt x="6659" y="541265"/>
                  <a:pt x="171628" y="475276"/>
                  <a:pt x="179484" y="403004"/>
                </a:cubicBezTo>
                <a:cubicBezTo>
                  <a:pt x="187340" y="330732"/>
                  <a:pt x="71076" y="252176"/>
                  <a:pt x="47509" y="195615"/>
                </a:cubicBezTo>
                <a:cubicBezTo>
                  <a:pt x="23942" y="139054"/>
                  <a:pt x="38082" y="63639"/>
                  <a:pt x="38082" y="63639"/>
                </a:cubicBezTo>
                <a:cubicBezTo>
                  <a:pt x="38082" y="42426"/>
                  <a:pt x="38083" y="21213"/>
                  <a:pt x="38083" y="0"/>
                </a:cubicBezTo>
              </a:path>
            </a:pathLst>
          </a:custGeom>
          <a:noFill/>
          <a:ln w="28575">
            <a:solidFill>
              <a:srgbClr val="F6A92B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 33">
            <a:extLst>
              <a:ext uri="{FF2B5EF4-FFF2-40B4-BE49-F238E27FC236}">
                <a16:creationId xmlns:a16="http://schemas.microsoft.com/office/drawing/2014/main" id="{D1AEE66C-7542-B3EE-A6AB-75F7E1943B00}"/>
              </a:ext>
            </a:extLst>
          </p:cNvPr>
          <p:cNvSpPr/>
          <p:nvPr/>
        </p:nvSpPr>
        <p:spPr>
          <a:xfrm>
            <a:off x="2050179" y="5642603"/>
            <a:ext cx="203245" cy="689478"/>
          </a:xfrm>
          <a:custGeom>
            <a:avLst/>
            <a:gdLst>
              <a:gd name="connsiteX0" fmla="*/ 141776 w 179863"/>
              <a:gd name="connsiteY0" fmla="*/ 867266 h 867266"/>
              <a:gd name="connsiteX1" fmla="*/ 374 w 179863"/>
              <a:gd name="connsiteY1" fmla="*/ 565609 h 867266"/>
              <a:gd name="connsiteX2" fmla="*/ 179483 w 179863"/>
              <a:gd name="connsiteY2" fmla="*/ 339365 h 867266"/>
              <a:gd name="connsiteX3" fmla="*/ 47508 w 179863"/>
              <a:gd name="connsiteY3" fmla="*/ 131976 h 867266"/>
              <a:gd name="connsiteX4" fmla="*/ 38081 w 179863"/>
              <a:gd name="connsiteY4" fmla="*/ 0 h 867266"/>
              <a:gd name="connsiteX5" fmla="*/ 38081 w 179863"/>
              <a:gd name="connsiteY5" fmla="*/ 0 h 867266"/>
              <a:gd name="connsiteX0" fmla="*/ 162091 w 200178"/>
              <a:gd name="connsiteY0" fmla="*/ 943632 h 943632"/>
              <a:gd name="connsiteX1" fmla="*/ 20689 w 200178"/>
              <a:gd name="connsiteY1" fmla="*/ 641975 h 943632"/>
              <a:gd name="connsiteX2" fmla="*/ 199798 w 200178"/>
              <a:gd name="connsiteY2" fmla="*/ 415731 h 943632"/>
              <a:gd name="connsiteX3" fmla="*/ 67823 w 200178"/>
              <a:gd name="connsiteY3" fmla="*/ 208342 h 943632"/>
              <a:gd name="connsiteX4" fmla="*/ 58396 w 200178"/>
              <a:gd name="connsiteY4" fmla="*/ 76366 h 943632"/>
              <a:gd name="connsiteX5" fmla="*/ 0 w 200178"/>
              <a:gd name="connsiteY5" fmla="*/ 0 h 943632"/>
              <a:gd name="connsiteX0" fmla="*/ 141777 w 179864"/>
              <a:gd name="connsiteY0" fmla="*/ 930905 h 930905"/>
              <a:gd name="connsiteX1" fmla="*/ 375 w 179864"/>
              <a:gd name="connsiteY1" fmla="*/ 629248 h 930905"/>
              <a:gd name="connsiteX2" fmla="*/ 179484 w 179864"/>
              <a:gd name="connsiteY2" fmla="*/ 403004 h 930905"/>
              <a:gd name="connsiteX3" fmla="*/ 47509 w 179864"/>
              <a:gd name="connsiteY3" fmla="*/ 195615 h 930905"/>
              <a:gd name="connsiteX4" fmla="*/ 38082 w 179864"/>
              <a:gd name="connsiteY4" fmla="*/ 63639 h 930905"/>
              <a:gd name="connsiteX5" fmla="*/ 38083 w 179864"/>
              <a:gd name="connsiteY5" fmla="*/ 0 h 930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9864" h="930905">
                <a:moveTo>
                  <a:pt x="141777" y="930905"/>
                </a:moveTo>
                <a:cubicBezTo>
                  <a:pt x="67934" y="824068"/>
                  <a:pt x="-5909" y="717231"/>
                  <a:pt x="375" y="629248"/>
                </a:cubicBezTo>
                <a:cubicBezTo>
                  <a:pt x="6659" y="541265"/>
                  <a:pt x="171628" y="475276"/>
                  <a:pt x="179484" y="403004"/>
                </a:cubicBezTo>
                <a:cubicBezTo>
                  <a:pt x="187340" y="330732"/>
                  <a:pt x="71076" y="252176"/>
                  <a:pt x="47509" y="195615"/>
                </a:cubicBezTo>
                <a:cubicBezTo>
                  <a:pt x="23942" y="139054"/>
                  <a:pt x="38082" y="63639"/>
                  <a:pt x="38082" y="63639"/>
                </a:cubicBezTo>
                <a:cubicBezTo>
                  <a:pt x="38082" y="42426"/>
                  <a:pt x="38083" y="21213"/>
                  <a:pt x="38083" y="0"/>
                </a:cubicBezTo>
              </a:path>
            </a:pathLst>
          </a:custGeom>
          <a:noFill/>
          <a:ln w="28575">
            <a:solidFill>
              <a:srgbClr val="F6A92B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27F38F16-7A49-8933-E025-B4E868348CB1}"/>
                  </a:ext>
                </a:extLst>
              </p14:cNvPr>
              <p14:cNvContentPartPr/>
              <p14:nvPr/>
            </p14:nvContentPartPr>
            <p14:xfrm>
              <a:off x="-61650" y="2268450"/>
              <a:ext cx="597240" cy="19800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27F38F16-7A49-8933-E025-B4E868348CB1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-79650" y="2250450"/>
                <a:ext cx="632880" cy="233640"/>
              </a:xfrm>
              <a:prstGeom prst="rect">
                <a:avLst/>
              </a:prstGeom>
            </p:spPr>
          </p:pic>
        </mc:Fallback>
      </mc:AlternateContent>
      <p:sp>
        <p:nvSpPr>
          <p:cNvPr id="43" name="TextBox 42">
            <a:extLst>
              <a:ext uri="{FF2B5EF4-FFF2-40B4-BE49-F238E27FC236}">
                <a16:creationId xmlns:a16="http://schemas.microsoft.com/office/drawing/2014/main" id="{A442BEE5-ED55-143D-930E-405C9C960CBF}"/>
              </a:ext>
            </a:extLst>
          </p:cNvPr>
          <p:cNvSpPr txBox="1"/>
          <p:nvPr/>
        </p:nvSpPr>
        <p:spPr>
          <a:xfrm>
            <a:off x="628956" y="6561698"/>
            <a:ext cx="12659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Heat source</a:t>
            </a: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C597F86C-D0FC-4CD4-15BC-78F89F2E7ECB}"/>
              </a:ext>
            </a:extLst>
          </p:cNvPr>
          <p:cNvSpPr/>
          <p:nvPr/>
        </p:nvSpPr>
        <p:spPr>
          <a:xfrm>
            <a:off x="4120896" y="4295680"/>
            <a:ext cx="597408" cy="1544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E1574E3C-9D0D-5A97-3123-2315E979DA39}"/>
              </a:ext>
            </a:extLst>
          </p:cNvPr>
          <p:cNvSpPr/>
          <p:nvPr/>
        </p:nvSpPr>
        <p:spPr>
          <a:xfrm>
            <a:off x="4469675" y="4345335"/>
            <a:ext cx="597408" cy="1544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0BFA7732-BE82-B62E-7248-0D76AE59C803}"/>
              </a:ext>
            </a:extLst>
          </p:cNvPr>
          <p:cNvSpPr/>
          <p:nvPr/>
        </p:nvSpPr>
        <p:spPr>
          <a:xfrm>
            <a:off x="5230368" y="4295681"/>
            <a:ext cx="743712" cy="2562320"/>
          </a:xfrm>
          <a:prstGeom prst="rect">
            <a:avLst/>
          </a:prstGeom>
          <a:gradFill flip="none" rotWithShape="1">
            <a:gsLst>
              <a:gs pos="36000">
                <a:srgbClr val="FDF7ED"/>
              </a:gs>
              <a:gs pos="0">
                <a:schemeClr val="tx1"/>
              </a:gs>
              <a:gs pos="100000">
                <a:srgbClr val="FBEED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98C28DA0-FCF6-AC5A-B8D5-9A915BB50726}"/>
              </a:ext>
            </a:extLst>
          </p:cNvPr>
          <p:cNvSpPr txBox="1"/>
          <p:nvPr/>
        </p:nvSpPr>
        <p:spPr>
          <a:xfrm>
            <a:off x="6287013" y="1531558"/>
            <a:ext cx="566353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Water moves through rock, ions are leeched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Chloride (Cl</a:t>
            </a:r>
            <a:r>
              <a:rPr lang="en-US" baseline="30000" dirty="0">
                <a:solidFill>
                  <a:schemeClr val="bg1"/>
                </a:solidFill>
              </a:rPr>
              <a:t>-</a:t>
            </a:r>
            <a:r>
              <a:rPr lang="en-US" dirty="0">
                <a:solidFill>
                  <a:schemeClr val="bg1"/>
                </a:solidFill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Rain and snow have VERY low chloride concentrations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Average Cl</a:t>
            </a:r>
            <a:r>
              <a:rPr lang="en-US" baseline="30000" dirty="0">
                <a:solidFill>
                  <a:schemeClr val="bg1"/>
                </a:solidFill>
              </a:rPr>
              <a:t>-</a:t>
            </a:r>
            <a:r>
              <a:rPr lang="en-US" dirty="0">
                <a:solidFill>
                  <a:schemeClr val="bg1"/>
                </a:solidFill>
              </a:rPr>
              <a:t> conc. = 0.00481 mol/kg</a:t>
            </a:r>
          </a:p>
          <a:p>
            <a:pPr lvl="1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008AFA3C-992B-6111-3562-30FDD1C497C1}"/>
              </a:ext>
            </a:extLst>
          </p:cNvPr>
          <p:cNvSpPr txBox="1"/>
          <p:nvPr/>
        </p:nvSpPr>
        <p:spPr>
          <a:xfrm>
            <a:off x="6096000" y="284169"/>
            <a:ext cx="58545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Skeena Display" pitchFamily="2" charset="0"/>
              </a:rPr>
              <a:t>Choosing a parameter to track this</a:t>
            </a: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1D6FB785-2DC1-2393-1A30-FE7C4F743740}"/>
              </a:ext>
            </a:extLst>
          </p:cNvPr>
          <p:cNvSpPr/>
          <p:nvPr/>
        </p:nvSpPr>
        <p:spPr>
          <a:xfrm>
            <a:off x="1405890" y="2457450"/>
            <a:ext cx="2663190" cy="1954530"/>
          </a:xfrm>
          <a:custGeom>
            <a:avLst/>
            <a:gdLst>
              <a:gd name="connsiteX0" fmla="*/ 0 w 2663190"/>
              <a:gd name="connsiteY0" fmla="*/ 0 h 1954530"/>
              <a:gd name="connsiteX1" fmla="*/ 571500 w 2663190"/>
              <a:gd name="connsiteY1" fmla="*/ 868680 h 1954530"/>
              <a:gd name="connsiteX2" fmla="*/ 1703070 w 2663190"/>
              <a:gd name="connsiteY2" fmla="*/ 1623060 h 1954530"/>
              <a:gd name="connsiteX3" fmla="*/ 2663190 w 2663190"/>
              <a:gd name="connsiteY3" fmla="*/ 1954530 h 1954530"/>
              <a:gd name="connsiteX4" fmla="*/ 2663190 w 2663190"/>
              <a:gd name="connsiteY4" fmla="*/ 1954530 h 1954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63190" h="1954530">
                <a:moveTo>
                  <a:pt x="0" y="0"/>
                </a:moveTo>
                <a:cubicBezTo>
                  <a:pt x="143827" y="299085"/>
                  <a:pt x="287655" y="598170"/>
                  <a:pt x="571500" y="868680"/>
                </a:cubicBezTo>
                <a:cubicBezTo>
                  <a:pt x="855345" y="1139190"/>
                  <a:pt x="1354455" y="1442085"/>
                  <a:pt x="1703070" y="1623060"/>
                </a:cubicBezTo>
                <a:cubicBezTo>
                  <a:pt x="2051685" y="1804035"/>
                  <a:pt x="2663190" y="1954530"/>
                  <a:pt x="2663190" y="1954530"/>
                </a:cubicBezTo>
                <a:lnTo>
                  <a:pt x="2663190" y="1954530"/>
                </a:lnTo>
              </a:path>
            </a:pathLst>
          </a:custGeom>
          <a:noFill/>
          <a:ln w="28575">
            <a:solidFill>
              <a:srgbClr val="0070C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4052118E-8241-D466-4CF2-CDD873FFF3A1}"/>
              </a:ext>
            </a:extLst>
          </p:cNvPr>
          <p:cNvSpPr/>
          <p:nvPr/>
        </p:nvSpPr>
        <p:spPr>
          <a:xfrm>
            <a:off x="1156996" y="2416630"/>
            <a:ext cx="2892490" cy="3232798"/>
          </a:xfrm>
          <a:custGeom>
            <a:avLst/>
            <a:gdLst>
              <a:gd name="connsiteX0" fmla="*/ 0 w 2892490"/>
              <a:gd name="connsiteY0" fmla="*/ 0 h 3227557"/>
              <a:gd name="connsiteX1" fmla="*/ 158620 w 2892490"/>
              <a:gd name="connsiteY1" fmla="*/ 1754155 h 3227557"/>
              <a:gd name="connsiteX2" fmla="*/ 858416 w 2892490"/>
              <a:gd name="connsiteY2" fmla="*/ 2715208 h 3227557"/>
              <a:gd name="connsiteX3" fmla="*/ 1847461 w 2892490"/>
              <a:gd name="connsiteY3" fmla="*/ 3219061 h 3227557"/>
              <a:gd name="connsiteX4" fmla="*/ 2892490 w 2892490"/>
              <a:gd name="connsiteY4" fmla="*/ 2323322 h 3227557"/>
              <a:gd name="connsiteX0" fmla="*/ 0 w 2892490"/>
              <a:gd name="connsiteY0" fmla="*/ 0 h 3232798"/>
              <a:gd name="connsiteX1" fmla="*/ 158620 w 2892490"/>
              <a:gd name="connsiteY1" fmla="*/ 1754155 h 3232798"/>
              <a:gd name="connsiteX2" fmla="*/ 671804 w 2892490"/>
              <a:gd name="connsiteY2" fmla="*/ 2864497 h 3232798"/>
              <a:gd name="connsiteX3" fmla="*/ 1847461 w 2892490"/>
              <a:gd name="connsiteY3" fmla="*/ 3219061 h 3232798"/>
              <a:gd name="connsiteX4" fmla="*/ 2892490 w 2892490"/>
              <a:gd name="connsiteY4" fmla="*/ 2323322 h 3232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92490" h="3232798">
                <a:moveTo>
                  <a:pt x="0" y="0"/>
                </a:moveTo>
                <a:cubicBezTo>
                  <a:pt x="7775" y="650810"/>
                  <a:pt x="46653" y="1276739"/>
                  <a:pt x="158620" y="1754155"/>
                </a:cubicBezTo>
                <a:cubicBezTo>
                  <a:pt x="270587" y="2231571"/>
                  <a:pt x="390331" y="2620346"/>
                  <a:pt x="671804" y="2864497"/>
                </a:cubicBezTo>
                <a:cubicBezTo>
                  <a:pt x="953278" y="3108648"/>
                  <a:pt x="1508449" y="3284375"/>
                  <a:pt x="1847461" y="3219061"/>
                </a:cubicBezTo>
                <a:cubicBezTo>
                  <a:pt x="2186473" y="3153747"/>
                  <a:pt x="2539481" y="2738534"/>
                  <a:pt x="2892490" y="2323322"/>
                </a:cubicBezTo>
              </a:path>
            </a:pathLst>
          </a:custGeom>
          <a:noFill/>
          <a:ln w="28575">
            <a:solidFill>
              <a:srgbClr val="0070C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77E3ACC-DA5A-089E-CA95-52DD7B6E098D}"/>
              </a:ext>
            </a:extLst>
          </p:cNvPr>
          <p:cNvSpPr txBox="1"/>
          <p:nvPr/>
        </p:nvSpPr>
        <p:spPr>
          <a:xfrm rot="2014577">
            <a:off x="1997466" y="3481405"/>
            <a:ext cx="14526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Low chloride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237FB2C-A49F-CE3A-689F-4BF37F9DBECE}"/>
              </a:ext>
            </a:extLst>
          </p:cNvPr>
          <p:cNvSpPr txBox="1"/>
          <p:nvPr/>
        </p:nvSpPr>
        <p:spPr>
          <a:xfrm rot="1348705">
            <a:off x="1670687" y="5034304"/>
            <a:ext cx="14975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High chloride</a:t>
            </a:r>
          </a:p>
        </p:txBody>
      </p:sp>
    </p:spTree>
    <p:extLst>
      <p:ext uri="{BB962C8B-B14F-4D97-AF65-F5344CB8AC3E}">
        <p14:creationId xmlns:p14="http://schemas.microsoft.com/office/powerpoint/2010/main" val="20403482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4" descr="Pine Tree Clip Art PNG Images, Free Transparent Pine Tree Clip Art Download  - KindPNG">
            <a:extLst>
              <a:ext uri="{FF2B5EF4-FFF2-40B4-BE49-F238E27FC236}">
                <a16:creationId xmlns:a16="http://schemas.microsoft.com/office/drawing/2014/main" id="{2D7C1308-B191-AAB4-D20E-FA70653F05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7686"/>
          <a:stretch/>
        </p:blipFill>
        <p:spPr bwMode="auto">
          <a:xfrm flipH="1">
            <a:off x="4240509" y="3148767"/>
            <a:ext cx="559437" cy="1213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ine Tree Clip Art PNG Images, Free Transparent Pine Tree Clip Art Download  - KindPNG">
            <a:extLst>
              <a:ext uri="{FF2B5EF4-FFF2-40B4-BE49-F238E27FC236}">
                <a16:creationId xmlns:a16="http://schemas.microsoft.com/office/drawing/2014/main" id="{5111CC55-D0C8-8E63-24D4-DD299BC117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686"/>
          <a:stretch/>
        </p:blipFill>
        <p:spPr bwMode="auto">
          <a:xfrm flipH="1">
            <a:off x="3717623" y="2888877"/>
            <a:ext cx="559437" cy="1213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Freeform 39">
            <a:extLst>
              <a:ext uri="{FF2B5EF4-FFF2-40B4-BE49-F238E27FC236}">
                <a16:creationId xmlns:a16="http://schemas.microsoft.com/office/drawing/2014/main" id="{66A1EA94-A419-F95E-BD7B-3DE3214241EC}"/>
              </a:ext>
            </a:extLst>
          </p:cNvPr>
          <p:cNvSpPr/>
          <p:nvPr/>
        </p:nvSpPr>
        <p:spPr>
          <a:xfrm>
            <a:off x="-11575" y="1782501"/>
            <a:ext cx="5856790" cy="5104436"/>
          </a:xfrm>
          <a:custGeom>
            <a:avLst/>
            <a:gdLst>
              <a:gd name="connsiteX0" fmla="*/ 0 w 5856790"/>
              <a:gd name="connsiteY0" fmla="*/ 694481 h 5104436"/>
              <a:gd name="connsiteX1" fmla="*/ 520861 w 5856790"/>
              <a:gd name="connsiteY1" fmla="*/ 532436 h 5104436"/>
              <a:gd name="connsiteX2" fmla="*/ 1076446 w 5856790"/>
              <a:gd name="connsiteY2" fmla="*/ 150471 h 5104436"/>
              <a:gd name="connsiteX3" fmla="*/ 1226917 w 5856790"/>
              <a:gd name="connsiteY3" fmla="*/ 0 h 5104436"/>
              <a:gd name="connsiteX4" fmla="*/ 1551008 w 5856790"/>
              <a:gd name="connsiteY4" fmla="*/ 289367 h 5104436"/>
              <a:gd name="connsiteX5" fmla="*/ 1794076 w 5856790"/>
              <a:gd name="connsiteY5" fmla="*/ 821803 h 5104436"/>
              <a:gd name="connsiteX6" fmla="*/ 1817226 w 5856790"/>
              <a:gd name="connsiteY6" fmla="*/ 544010 h 5104436"/>
              <a:gd name="connsiteX7" fmla="*/ 1956122 w 5856790"/>
              <a:gd name="connsiteY7" fmla="*/ 428264 h 5104436"/>
              <a:gd name="connsiteX8" fmla="*/ 2233914 w 5856790"/>
              <a:gd name="connsiteY8" fmla="*/ 717631 h 5104436"/>
              <a:gd name="connsiteX9" fmla="*/ 2581155 w 5856790"/>
              <a:gd name="connsiteY9" fmla="*/ 1331089 h 5104436"/>
              <a:gd name="connsiteX10" fmla="*/ 2986269 w 5856790"/>
              <a:gd name="connsiteY10" fmla="*/ 1805651 h 5104436"/>
              <a:gd name="connsiteX11" fmla="*/ 3310360 w 5856790"/>
              <a:gd name="connsiteY11" fmla="*/ 2013995 h 5104436"/>
              <a:gd name="connsiteX12" fmla="*/ 3877519 w 5856790"/>
              <a:gd name="connsiteY12" fmla="*/ 2268638 h 5104436"/>
              <a:gd name="connsiteX13" fmla="*/ 4537276 w 5856790"/>
              <a:gd name="connsiteY13" fmla="*/ 2407534 h 5104436"/>
              <a:gd name="connsiteX14" fmla="*/ 5289631 w 5856790"/>
              <a:gd name="connsiteY14" fmla="*/ 2511707 h 5104436"/>
              <a:gd name="connsiteX15" fmla="*/ 5810491 w 5856790"/>
              <a:gd name="connsiteY15" fmla="*/ 2511707 h 5104436"/>
              <a:gd name="connsiteX16" fmla="*/ 5856790 w 5856790"/>
              <a:gd name="connsiteY16" fmla="*/ 5069712 h 5104436"/>
              <a:gd name="connsiteX17" fmla="*/ 23150 w 5856790"/>
              <a:gd name="connsiteY17" fmla="*/ 5104436 h 5104436"/>
              <a:gd name="connsiteX18" fmla="*/ 0 w 5856790"/>
              <a:gd name="connsiteY18" fmla="*/ 694481 h 5104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856790" h="5104436">
                <a:moveTo>
                  <a:pt x="0" y="694481"/>
                </a:moveTo>
                <a:lnTo>
                  <a:pt x="520861" y="532436"/>
                </a:lnTo>
                <a:lnTo>
                  <a:pt x="1076446" y="150471"/>
                </a:lnTo>
                <a:lnTo>
                  <a:pt x="1226917" y="0"/>
                </a:lnTo>
                <a:lnTo>
                  <a:pt x="1551008" y="289367"/>
                </a:lnTo>
                <a:lnTo>
                  <a:pt x="1794076" y="821803"/>
                </a:lnTo>
                <a:lnTo>
                  <a:pt x="1817226" y="544010"/>
                </a:lnTo>
                <a:lnTo>
                  <a:pt x="1956122" y="428264"/>
                </a:lnTo>
                <a:lnTo>
                  <a:pt x="2233914" y="717631"/>
                </a:lnTo>
                <a:lnTo>
                  <a:pt x="2581155" y="1331089"/>
                </a:lnTo>
                <a:lnTo>
                  <a:pt x="2986269" y="1805651"/>
                </a:lnTo>
                <a:lnTo>
                  <a:pt x="3310360" y="2013995"/>
                </a:lnTo>
                <a:lnTo>
                  <a:pt x="3877519" y="2268638"/>
                </a:lnTo>
                <a:lnTo>
                  <a:pt x="4537276" y="2407534"/>
                </a:lnTo>
                <a:lnTo>
                  <a:pt x="5289631" y="2511707"/>
                </a:lnTo>
                <a:lnTo>
                  <a:pt x="5810491" y="2511707"/>
                </a:lnTo>
                <a:lnTo>
                  <a:pt x="5856790" y="5069712"/>
                </a:lnTo>
                <a:lnTo>
                  <a:pt x="23150" y="5104436"/>
                </a:lnTo>
                <a:lnTo>
                  <a:pt x="0" y="694481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  <a:alpha val="44683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Free Mountain Clipart Black And White Image - Mountain Clip Art Free  Transparent PNG - 600x416 - Free Download on NicePNG">
            <a:extLst>
              <a:ext uri="{FF2B5EF4-FFF2-40B4-BE49-F238E27FC236}">
                <a16:creationId xmlns:a16="http://schemas.microsoft.com/office/drawing/2014/main" id="{A891B75E-FCE7-E1D5-C974-DFE3276D63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31558"/>
            <a:ext cx="3136900" cy="1897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43989D47-70B4-134A-091C-A1902E6DF9EA}"/>
                  </a:ext>
                </a:extLst>
              </p14:cNvPr>
              <p14:cNvContentPartPr/>
              <p14:nvPr/>
            </p14:nvContentPartPr>
            <p14:xfrm>
              <a:off x="2574100" y="3110560"/>
              <a:ext cx="3236760" cy="118512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43989D47-70B4-134A-091C-A1902E6DF9EA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556100" y="3092560"/>
                <a:ext cx="3272400" cy="1220760"/>
              </a:xfrm>
              <a:prstGeom prst="rect">
                <a:avLst/>
              </a:prstGeom>
            </p:spPr>
          </p:pic>
        </mc:Fallback>
      </mc:AlternateContent>
      <p:sp>
        <p:nvSpPr>
          <p:cNvPr id="3" name="Cloud 2">
            <a:extLst>
              <a:ext uri="{FF2B5EF4-FFF2-40B4-BE49-F238E27FC236}">
                <a16:creationId xmlns:a16="http://schemas.microsoft.com/office/drawing/2014/main" id="{DD533DE4-02D2-29AD-76FA-82F1614A43A2}"/>
              </a:ext>
            </a:extLst>
          </p:cNvPr>
          <p:cNvSpPr/>
          <p:nvPr/>
        </p:nvSpPr>
        <p:spPr>
          <a:xfrm>
            <a:off x="1182165" y="535604"/>
            <a:ext cx="1102770" cy="666680"/>
          </a:xfrm>
          <a:prstGeom prst="cloud">
            <a:avLst/>
          </a:prstGeom>
          <a:solidFill>
            <a:srgbClr val="D8FAFF"/>
          </a:solidFill>
          <a:ln>
            <a:solidFill>
              <a:srgbClr val="ABED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05BA0B6E-E14D-C174-333C-BCCB13FD0DA8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64543"/>
          <a:stretch/>
        </p:blipFill>
        <p:spPr>
          <a:xfrm rot="21268025">
            <a:off x="1240980" y="1248938"/>
            <a:ext cx="985139" cy="360054"/>
          </a:xfrm>
          <a:prstGeom prst="rect">
            <a:avLst/>
          </a:prstGeom>
        </p:spPr>
      </p:pic>
      <p:sp>
        <p:nvSpPr>
          <p:cNvPr id="30" name="Oval 29">
            <a:extLst>
              <a:ext uri="{FF2B5EF4-FFF2-40B4-BE49-F238E27FC236}">
                <a16:creationId xmlns:a16="http://schemas.microsoft.com/office/drawing/2014/main" id="{20C344DD-B403-C9B6-3414-4E24E82A7ABC}"/>
              </a:ext>
            </a:extLst>
          </p:cNvPr>
          <p:cNvSpPr/>
          <p:nvPr/>
        </p:nvSpPr>
        <p:spPr>
          <a:xfrm>
            <a:off x="-674992" y="6410960"/>
            <a:ext cx="3637280" cy="894080"/>
          </a:xfrm>
          <a:prstGeom prst="ellipse">
            <a:avLst/>
          </a:prstGeom>
          <a:solidFill>
            <a:srgbClr val="E58032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 30">
            <a:extLst>
              <a:ext uri="{FF2B5EF4-FFF2-40B4-BE49-F238E27FC236}">
                <a16:creationId xmlns:a16="http://schemas.microsoft.com/office/drawing/2014/main" id="{5335C80F-E26B-243C-0F4A-94C517859798}"/>
              </a:ext>
            </a:extLst>
          </p:cNvPr>
          <p:cNvSpPr/>
          <p:nvPr/>
        </p:nvSpPr>
        <p:spPr>
          <a:xfrm>
            <a:off x="492203" y="5552641"/>
            <a:ext cx="203245" cy="689478"/>
          </a:xfrm>
          <a:custGeom>
            <a:avLst/>
            <a:gdLst>
              <a:gd name="connsiteX0" fmla="*/ 141776 w 179863"/>
              <a:gd name="connsiteY0" fmla="*/ 867266 h 867266"/>
              <a:gd name="connsiteX1" fmla="*/ 374 w 179863"/>
              <a:gd name="connsiteY1" fmla="*/ 565609 h 867266"/>
              <a:gd name="connsiteX2" fmla="*/ 179483 w 179863"/>
              <a:gd name="connsiteY2" fmla="*/ 339365 h 867266"/>
              <a:gd name="connsiteX3" fmla="*/ 47508 w 179863"/>
              <a:gd name="connsiteY3" fmla="*/ 131976 h 867266"/>
              <a:gd name="connsiteX4" fmla="*/ 38081 w 179863"/>
              <a:gd name="connsiteY4" fmla="*/ 0 h 867266"/>
              <a:gd name="connsiteX5" fmla="*/ 38081 w 179863"/>
              <a:gd name="connsiteY5" fmla="*/ 0 h 867266"/>
              <a:gd name="connsiteX0" fmla="*/ 162091 w 200178"/>
              <a:gd name="connsiteY0" fmla="*/ 943632 h 943632"/>
              <a:gd name="connsiteX1" fmla="*/ 20689 w 200178"/>
              <a:gd name="connsiteY1" fmla="*/ 641975 h 943632"/>
              <a:gd name="connsiteX2" fmla="*/ 199798 w 200178"/>
              <a:gd name="connsiteY2" fmla="*/ 415731 h 943632"/>
              <a:gd name="connsiteX3" fmla="*/ 67823 w 200178"/>
              <a:gd name="connsiteY3" fmla="*/ 208342 h 943632"/>
              <a:gd name="connsiteX4" fmla="*/ 58396 w 200178"/>
              <a:gd name="connsiteY4" fmla="*/ 76366 h 943632"/>
              <a:gd name="connsiteX5" fmla="*/ 0 w 200178"/>
              <a:gd name="connsiteY5" fmla="*/ 0 h 943632"/>
              <a:gd name="connsiteX0" fmla="*/ 141777 w 179864"/>
              <a:gd name="connsiteY0" fmla="*/ 930905 h 930905"/>
              <a:gd name="connsiteX1" fmla="*/ 375 w 179864"/>
              <a:gd name="connsiteY1" fmla="*/ 629248 h 930905"/>
              <a:gd name="connsiteX2" fmla="*/ 179484 w 179864"/>
              <a:gd name="connsiteY2" fmla="*/ 403004 h 930905"/>
              <a:gd name="connsiteX3" fmla="*/ 47509 w 179864"/>
              <a:gd name="connsiteY3" fmla="*/ 195615 h 930905"/>
              <a:gd name="connsiteX4" fmla="*/ 38082 w 179864"/>
              <a:gd name="connsiteY4" fmla="*/ 63639 h 930905"/>
              <a:gd name="connsiteX5" fmla="*/ 38083 w 179864"/>
              <a:gd name="connsiteY5" fmla="*/ 0 h 930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9864" h="930905">
                <a:moveTo>
                  <a:pt x="141777" y="930905"/>
                </a:moveTo>
                <a:cubicBezTo>
                  <a:pt x="67934" y="824068"/>
                  <a:pt x="-5909" y="717231"/>
                  <a:pt x="375" y="629248"/>
                </a:cubicBezTo>
                <a:cubicBezTo>
                  <a:pt x="6659" y="541265"/>
                  <a:pt x="171628" y="475276"/>
                  <a:pt x="179484" y="403004"/>
                </a:cubicBezTo>
                <a:cubicBezTo>
                  <a:pt x="187340" y="330732"/>
                  <a:pt x="71076" y="252176"/>
                  <a:pt x="47509" y="195615"/>
                </a:cubicBezTo>
                <a:cubicBezTo>
                  <a:pt x="23942" y="139054"/>
                  <a:pt x="38082" y="63639"/>
                  <a:pt x="38082" y="63639"/>
                </a:cubicBezTo>
                <a:cubicBezTo>
                  <a:pt x="38082" y="42426"/>
                  <a:pt x="38083" y="21213"/>
                  <a:pt x="38083" y="0"/>
                </a:cubicBezTo>
              </a:path>
            </a:pathLst>
          </a:custGeom>
          <a:noFill/>
          <a:ln w="28575">
            <a:solidFill>
              <a:srgbClr val="F6A92B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 31">
            <a:extLst>
              <a:ext uri="{FF2B5EF4-FFF2-40B4-BE49-F238E27FC236}">
                <a16:creationId xmlns:a16="http://schemas.microsoft.com/office/drawing/2014/main" id="{DE535006-0C5C-6FF3-99F9-B622149EDD01}"/>
              </a:ext>
            </a:extLst>
          </p:cNvPr>
          <p:cNvSpPr/>
          <p:nvPr/>
        </p:nvSpPr>
        <p:spPr>
          <a:xfrm>
            <a:off x="1092888" y="5552641"/>
            <a:ext cx="203245" cy="689478"/>
          </a:xfrm>
          <a:custGeom>
            <a:avLst/>
            <a:gdLst>
              <a:gd name="connsiteX0" fmla="*/ 141776 w 179863"/>
              <a:gd name="connsiteY0" fmla="*/ 867266 h 867266"/>
              <a:gd name="connsiteX1" fmla="*/ 374 w 179863"/>
              <a:gd name="connsiteY1" fmla="*/ 565609 h 867266"/>
              <a:gd name="connsiteX2" fmla="*/ 179483 w 179863"/>
              <a:gd name="connsiteY2" fmla="*/ 339365 h 867266"/>
              <a:gd name="connsiteX3" fmla="*/ 47508 w 179863"/>
              <a:gd name="connsiteY3" fmla="*/ 131976 h 867266"/>
              <a:gd name="connsiteX4" fmla="*/ 38081 w 179863"/>
              <a:gd name="connsiteY4" fmla="*/ 0 h 867266"/>
              <a:gd name="connsiteX5" fmla="*/ 38081 w 179863"/>
              <a:gd name="connsiteY5" fmla="*/ 0 h 867266"/>
              <a:gd name="connsiteX0" fmla="*/ 162091 w 200178"/>
              <a:gd name="connsiteY0" fmla="*/ 943632 h 943632"/>
              <a:gd name="connsiteX1" fmla="*/ 20689 w 200178"/>
              <a:gd name="connsiteY1" fmla="*/ 641975 h 943632"/>
              <a:gd name="connsiteX2" fmla="*/ 199798 w 200178"/>
              <a:gd name="connsiteY2" fmla="*/ 415731 h 943632"/>
              <a:gd name="connsiteX3" fmla="*/ 67823 w 200178"/>
              <a:gd name="connsiteY3" fmla="*/ 208342 h 943632"/>
              <a:gd name="connsiteX4" fmla="*/ 58396 w 200178"/>
              <a:gd name="connsiteY4" fmla="*/ 76366 h 943632"/>
              <a:gd name="connsiteX5" fmla="*/ 0 w 200178"/>
              <a:gd name="connsiteY5" fmla="*/ 0 h 943632"/>
              <a:gd name="connsiteX0" fmla="*/ 141777 w 179864"/>
              <a:gd name="connsiteY0" fmla="*/ 930905 h 930905"/>
              <a:gd name="connsiteX1" fmla="*/ 375 w 179864"/>
              <a:gd name="connsiteY1" fmla="*/ 629248 h 930905"/>
              <a:gd name="connsiteX2" fmla="*/ 179484 w 179864"/>
              <a:gd name="connsiteY2" fmla="*/ 403004 h 930905"/>
              <a:gd name="connsiteX3" fmla="*/ 47509 w 179864"/>
              <a:gd name="connsiteY3" fmla="*/ 195615 h 930905"/>
              <a:gd name="connsiteX4" fmla="*/ 38082 w 179864"/>
              <a:gd name="connsiteY4" fmla="*/ 63639 h 930905"/>
              <a:gd name="connsiteX5" fmla="*/ 38083 w 179864"/>
              <a:gd name="connsiteY5" fmla="*/ 0 h 930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9864" h="930905">
                <a:moveTo>
                  <a:pt x="141777" y="930905"/>
                </a:moveTo>
                <a:cubicBezTo>
                  <a:pt x="67934" y="824068"/>
                  <a:pt x="-5909" y="717231"/>
                  <a:pt x="375" y="629248"/>
                </a:cubicBezTo>
                <a:cubicBezTo>
                  <a:pt x="6659" y="541265"/>
                  <a:pt x="171628" y="475276"/>
                  <a:pt x="179484" y="403004"/>
                </a:cubicBezTo>
                <a:cubicBezTo>
                  <a:pt x="187340" y="330732"/>
                  <a:pt x="71076" y="252176"/>
                  <a:pt x="47509" y="195615"/>
                </a:cubicBezTo>
                <a:cubicBezTo>
                  <a:pt x="23942" y="139054"/>
                  <a:pt x="38082" y="63639"/>
                  <a:pt x="38082" y="63639"/>
                </a:cubicBezTo>
                <a:cubicBezTo>
                  <a:pt x="38082" y="42426"/>
                  <a:pt x="38083" y="21213"/>
                  <a:pt x="38083" y="0"/>
                </a:cubicBezTo>
              </a:path>
            </a:pathLst>
          </a:custGeom>
          <a:noFill/>
          <a:ln w="28575">
            <a:solidFill>
              <a:srgbClr val="F6A92B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reeform 32">
            <a:extLst>
              <a:ext uri="{FF2B5EF4-FFF2-40B4-BE49-F238E27FC236}">
                <a16:creationId xmlns:a16="http://schemas.microsoft.com/office/drawing/2014/main" id="{3FA2B45B-5713-3F4C-6E33-5FF32DD684F7}"/>
              </a:ext>
            </a:extLst>
          </p:cNvPr>
          <p:cNvSpPr/>
          <p:nvPr/>
        </p:nvSpPr>
        <p:spPr>
          <a:xfrm>
            <a:off x="1622345" y="5639400"/>
            <a:ext cx="203245" cy="689478"/>
          </a:xfrm>
          <a:custGeom>
            <a:avLst/>
            <a:gdLst>
              <a:gd name="connsiteX0" fmla="*/ 141776 w 179863"/>
              <a:gd name="connsiteY0" fmla="*/ 867266 h 867266"/>
              <a:gd name="connsiteX1" fmla="*/ 374 w 179863"/>
              <a:gd name="connsiteY1" fmla="*/ 565609 h 867266"/>
              <a:gd name="connsiteX2" fmla="*/ 179483 w 179863"/>
              <a:gd name="connsiteY2" fmla="*/ 339365 h 867266"/>
              <a:gd name="connsiteX3" fmla="*/ 47508 w 179863"/>
              <a:gd name="connsiteY3" fmla="*/ 131976 h 867266"/>
              <a:gd name="connsiteX4" fmla="*/ 38081 w 179863"/>
              <a:gd name="connsiteY4" fmla="*/ 0 h 867266"/>
              <a:gd name="connsiteX5" fmla="*/ 38081 w 179863"/>
              <a:gd name="connsiteY5" fmla="*/ 0 h 867266"/>
              <a:gd name="connsiteX0" fmla="*/ 162091 w 200178"/>
              <a:gd name="connsiteY0" fmla="*/ 943632 h 943632"/>
              <a:gd name="connsiteX1" fmla="*/ 20689 w 200178"/>
              <a:gd name="connsiteY1" fmla="*/ 641975 h 943632"/>
              <a:gd name="connsiteX2" fmla="*/ 199798 w 200178"/>
              <a:gd name="connsiteY2" fmla="*/ 415731 h 943632"/>
              <a:gd name="connsiteX3" fmla="*/ 67823 w 200178"/>
              <a:gd name="connsiteY3" fmla="*/ 208342 h 943632"/>
              <a:gd name="connsiteX4" fmla="*/ 58396 w 200178"/>
              <a:gd name="connsiteY4" fmla="*/ 76366 h 943632"/>
              <a:gd name="connsiteX5" fmla="*/ 0 w 200178"/>
              <a:gd name="connsiteY5" fmla="*/ 0 h 943632"/>
              <a:gd name="connsiteX0" fmla="*/ 141777 w 179864"/>
              <a:gd name="connsiteY0" fmla="*/ 930905 h 930905"/>
              <a:gd name="connsiteX1" fmla="*/ 375 w 179864"/>
              <a:gd name="connsiteY1" fmla="*/ 629248 h 930905"/>
              <a:gd name="connsiteX2" fmla="*/ 179484 w 179864"/>
              <a:gd name="connsiteY2" fmla="*/ 403004 h 930905"/>
              <a:gd name="connsiteX3" fmla="*/ 47509 w 179864"/>
              <a:gd name="connsiteY3" fmla="*/ 195615 h 930905"/>
              <a:gd name="connsiteX4" fmla="*/ 38082 w 179864"/>
              <a:gd name="connsiteY4" fmla="*/ 63639 h 930905"/>
              <a:gd name="connsiteX5" fmla="*/ 38083 w 179864"/>
              <a:gd name="connsiteY5" fmla="*/ 0 h 930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9864" h="930905">
                <a:moveTo>
                  <a:pt x="141777" y="930905"/>
                </a:moveTo>
                <a:cubicBezTo>
                  <a:pt x="67934" y="824068"/>
                  <a:pt x="-5909" y="717231"/>
                  <a:pt x="375" y="629248"/>
                </a:cubicBezTo>
                <a:cubicBezTo>
                  <a:pt x="6659" y="541265"/>
                  <a:pt x="171628" y="475276"/>
                  <a:pt x="179484" y="403004"/>
                </a:cubicBezTo>
                <a:cubicBezTo>
                  <a:pt x="187340" y="330732"/>
                  <a:pt x="71076" y="252176"/>
                  <a:pt x="47509" y="195615"/>
                </a:cubicBezTo>
                <a:cubicBezTo>
                  <a:pt x="23942" y="139054"/>
                  <a:pt x="38082" y="63639"/>
                  <a:pt x="38082" y="63639"/>
                </a:cubicBezTo>
                <a:cubicBezTo>
                  <a:pt x="38082" y="42426"/>
                  <a:pt x="38083" y="21213"/>
                  <a:pt x="38083" y="0"/>
                </a:cubicBezTo>
              </a:path>
            </a:pathLst>
          </a:custGeom>
          <a:noFill/>
          <a:ln w="28575">
            <a:solidFill>
              <a:srgbClr val="F6A92B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 33">
            <a:extLst>
              <a:ext uri="{FF2B5EF4-FFF2-40B4-BE49-F238E27FC236}">
                <a16:creationId xmlns:a16="http://schemas.microsoft.com/office/drawing/2014/main" id="{D1AEE66C-7542-B3EE-A6AB-75F7E1943B00}"/>
              </a:ext>
            </a:extLst>
          </p:cNvPr>
          <p:cNvSpPr/>
          <p:nvPr/>
        </p:nvSpPr>
        <p:spPr>
          <a:xfrm>
            <a:off x="2050179" y="5642603"/>
            <a:ext cx="203245" cy="689478"/>
          </a:xfrm>
          <a:custGeom>
            <a:avLst/>
            <a:gdLst>
              <a:gd name="connsiteX0" fmla="*/ 141776 w 179863"/>
              <a:gd name="connsiteY0" fmla="*/ 867266 h 867266"/>
              <a:gd name="connsiteX1" fmla="*/ 374 w 179863"/>
              <a:gd name="connsiteY1" fmla="*/ 565609 h 867266"/>
              <a:gd name="connsiteX2" fmla="*/ 179483 w 179863"/>
              <a:gd name="connsiteY2" fmla="*/ 339365 h 867266"/>
              <a:gd name="connsiteX3" fmla="*/ 47508 w 179863"/>
              <a:gd name="connsiteY3" fmla="*/ 131976 h 867266"/>
              <a:gd name="connsiteX4" fmla="*/ 38081 w 179863"/>
              <a:gd name="connsiteY4" fmla="*/ 0 h 867266"/>
              <a:gd name="connsiteX5" fmla="*/ 38081 w 179863"/>
              <a:gd name="connsiteY5" fmla="*/ 0 h 867266"/>
              <a:gd name="connsiteX0" fmla="*/ 162091 w 200178"/>
              <a:gd name="connsiteY0" fmla="*/ 943632 h 943632"/>
              <a:gd name="connsiteX1" fmla="*/ 20689 w 200178"/>
              <a:gd name="connsiteY1" fmla="*/ 641975 h 943632"/>
              <a:gd name="connsiteX2" fmla="*/ 199798 w 200178"/>
              <a:gd name="connsiteY2" fmla="*/ 415731 h 943632"/>
              <a:gd name="connsiteX3" fmla="*/ 67823 w 200178"/>
              <a:gd name="connsiteY3" fmla="*/ 208342 h 943632"/>
              <a:gd name="connsiteX4" fmla="*/ 58396 w 200178"/>
              <a:gd name="connsiteY4" fmla="*/ 76366 h 943632"/>
              <a:gd name="connsiteX5" fmla="*/ 0 w 200178"/>
              <a:gd name="connsiteY5" fmla="*/ 0 h 943632"/>
              <a:gd name="connsiteX0" fmla="*/ 141777 w 179864"/>
              <a:gd name="connsiteY0" fmla="*/ 930905 h 930905"/>
              <a:gd name="connsiteX1" fmla="*/ 375 w 179864"/>
              <a:gd name="connsiteY1" fmla="*/ 629248 h 930905"/>
              <a:gd name="connsiteX2" fmla="*/ 179484 w 179864"/>
              <a:gd name="connsiteY2" fmla="*/ 403004 h 930905"/>
              <a:gd name="connsiteX3" fmla="*/ 47509 w 179864"/>
              <a:gd name="connsiteY3" fmla="*/ 195615 h 930905"/>
              <a:gd name="connsiteX4" fmla="*/ 38082 w 179864"/>
              <a:gd name="connsiteY4" fmla="*/ 63639 h 930905"/>
              <a:gd name="connsiteX5" fmla="*/ 38083 w 179864"/>
              <a:gd name="connsiteY5" fmla="*/ 0 h 930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9864" h="930905">
                <a:moveTo>
                  <a:pt x="141777" y="930905"/>
                </a:moveTo>
                <a:cubicBezTo>
                  <a:pt x="67934" y="824068"/>
                  <a:pt x="-5909" y="717231"/>
                  <a:pt x="375" y="629248"/>
                </a:cubicBezTo>
                <a:cubicBezTo>
                  <a:pt x="6659" y="541265"/>
                  <a:pt x="171628" y="475276"/>
                  <a:pt x="179484" y="403004"/>
                </a:cubicBezTo>
                <a:cubicBezTo>
                  <a:pt x="187340" y="330732"/>
                  <a:pt x="71076" y="252176"/>
                  <a:pt x="47509" y="195615"/>
                </a:cubicBezTo>
                <a:cubicBezTo>
                  <a:pt x="23942" y="139054"/>
                  <a:pt x="38082" y="63639"/>
                  <a:pt x="38082" y="63639"/>
                </a:cubicBezTo>
                <a:cubicBezTo>
                  <a:pt x="38082" y="42426"/>
                  <a:pt x="38083" y="21213"/>
                  <a:pt x="38083" y="0"/>
                </a:cubicBezTo>
              </a:path>
            </a:pathLst>
          </a:custGeom>
          <a:noFill/>
          <a:ln w="28575">
            <a:solidFill>
              <a:srgbClr val="F6A92B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27F38F16-7A49-8933-E025-B4E868348CB1}"/>
                  </a:ext>
                </a:extLst>
              </p14:cNvPr>
              <p14:cNvContentPartPr/>
              <p14:nvPr/>
            </p14:nvContentPartPr>
            <p14:xfrm>
              <a:off x="-61650" y="2268450"/>
              <a:ext cx="597240" cy="19800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27F38F16-7A49-8933-E025-B4E868348CB1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-79650" y="2250450"/>
                <a:ext cx="632880" cy="233640"/>
              </a:xfrm>
              <a:prstGeom prst="rect">
                <a:avLst/>
              </a:prstGeom>
            </p:spPr>
          </p:pic>
        </mc:Fallback>
      </mc:AlternateContent>
      <p:sp>
        <p:nvSpPr>
          <p:cNvPr id="43" name="TextBox 42">
            <a:extLst>
              <a:ext uri="{FF2B5EF4-FFF2-40B4-BE49-F238E27FC236}">
                <a16:creationId xmlns:a16="http://schemas.microsoft.com/office/drawing/2014/main" id="{A442BEE5-ED55-143D-930E-405C9C960CBF}"/>
              </a:ext>
            </a:extLst>
          </p:cNvPr>
          <p:cNvSpPr txBox="1"/>
          <p:nvPr/>
        </p:nvSpPr>
        <p:spPr>
          <a:xfrm>
            <a:off x="628956" y="6561698"/>
            <a:ext cx="12659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Heat source</a:t>
            </a: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C597F86C-D0FC-4CD4-15BC-78F89F2E7ECB}"/>
              </a:ext>
            </a:extLst>
          </p:cNvPr>
          <p:cNvSpPr/>
          <p:nvPr/>
        </p:nvSpPr>
        <p:spPr>
          <a:xfrm>
            <a:off x="4120896" y="4295680"/>
            <a:ext cx="597408" cy="1544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E1574E3C-9D0D-5A97-3123-2315E979DA39}"/>
              </a:ext>
            </a:extLst>
          </p:cNvPr>
          <p:cNvSpPr/>
          <p:nvPr/>
        </p:nvSpPr>
        <p:spPr>
          <a:xfrm>
            <a:off x="4469675" y="4345335"/>
            <a:ext cx="597408" cy="1544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0BFA7732-BE82-B62E-7248-0D76AE59C803}"/>
              </a:ext>
            </a:extLst>
          </p:cNvPr>
          <p:cNvSpPr/>
          <p:nvPr/>
        </p:nvSpPr>
        <p:spPr>
          <a:xfrm>
            <a:off x="5230368" y="4295681"/>
            <a:ext cx="743712" cy="2562320"/>
          </a:xfrm>
          <a:prstGeom prst="rect">
            <a:avLst/>
          </a:prstGeom>
          <a:gradFill flip="none" rotWithShape="1">
            <a:gsLst>
              <a:gs pos="36000">
                <a:srgbClr val="FDF7ED"/>
              </a:gs>
              <a:gs pos="0">
                <a:schemeClr val="tx1"/>
              </a:gs>
              <a:gs pos="100000">
                <a:srgbClr val="FBEED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98C28DA0-FCF6-AC5A-B8D5-9A915BB50726}"/>
              </a:ext>
            </a:extLst>
          </p:cNvPr>
          <p:cNvSpPr txBox="1"/>
          <p:nvPr/>
        </p:nvSpPr>
        <p:spPr>
          <a:xfrm>
            <a:off x="6287013" y="1531558"/>
            <a:ext cx="566353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Water moves through rock, ions are leeched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Chloride (Cl</a:t>
            </a:r>
            <a:r>
              <a:rPr lang="en-US" baseline="30000" dirty="0">
                <a:solidFill>
                  <a:schemeClr val="bg1"/>
                </a:solidFill>
              </a:rPr>
              <a:t>-</a:t>
            </a:r>
            <a:r>
              <a:rPr lang="en-US" dirty="0">
                <a:solidFill>
                  <a:schemeClr val="bg1"/>
                </a:solidFill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Rain and snow have VERY low chloride concentrations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Average Cl</a:t>
            </a:r>
            <a:r>
              <a:rPr lang="en-US" baseline="30000" dirty="0">
                <a:solidFill>
                  <a:schemeClr val="bg1"/>
                </a:solidFill>
              </a:rPr>
              <a:t>-</a:t>
            </a:r>
            <a:r>
              <a:rPr lang="en-US" dirty="0">
                <a:solidFill>
                  <a:schemeClr val="bg1"/>
                </a:solidFill>
              </a:rPr>
              <a:t> conc. = 0.00481 mol/kg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For analysis: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lvl="1"/>
            <a:r>
              <a:rPr lang="en-US" dirty="0">
                <a:solidFill>
                  <a:schemeClr val="bg1"/>
                </a:solidFill>
              </a:rPr>
              <a:t>	Springs &gt; 0.00481 mol/kg = chloride-rich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	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	Springs &lt; 0.00481 mol/kg = chloride-poor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008AFA3C-992B-6111-3562-30FDD1C497C1}"/>
              </a:ext>
            </a:extLst>
          </p:cNvPr>
          <p:cNvSpPr txBox="1"/>
          <p:nvPr/>
        </p:nvSpPr>
        <p:spPr>
          <a:xfrm>
            <a:off x="6096000" y="284169"/>
            <a:ext cx="58545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Skeena Display" pitchFamily="2" charset="0"/>
              </a:rPr>
              <a:t>Choosing a parameter to track this</a:t>
            </a: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1D6FB785-2DC1-2393-1A30-FE7C4F743740}"/>
              </a:ext>
            </a:extLst>
          </p:cNvPr>
          <p:cNvSpPr/>
          <p:nvPr/>
        </p:nvSpPr>
        <p:spPr>
          <a:xfrm>
            <a:off x="1405890" y="2457450"/>
            <a:ext cx="2663190" cy="1954530"/>
          </a:xfrm>
          <a:custGeom>
            <a:avLst/>
            <a:gdLst>
              <a:gd name="connsiteX0" fmla="*/ 0 w 2663190"/>
              <a:gd name="connsiteY0" fmla="*/ 0 h 1954530"/>
              <a:gd name="connsiteX1" fmla="*/ 571500 w 2663190"/>
              <a:gd name="connsiteY1" fmla="*/ 868680 h 1954530"/>
              <a:gd name="connsiteX2" fmla="*/ 1703070 w 2663190"/>
              <a:gd name="connsiteY2" fmla="*/ 1623060 h 1954530"/>
              <a:gd name="connsiteX3" fmla="*/ 2663190 w 2663190"/>
              <a:gd name="connsiteY3" fmla="*/ 1954530 h 1954530"/>
              <a:gd name="connsiteX4" fmla="*/ 2663190 w 2663190"/>
              <a:gd name="connsiteY4" fmla="*/ 1954530 h 1954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63190" h="1954530">
                <a:moveTo>
                  <a:pt x="0" y="0"/>
                </a:moveTo>
                <a:cubicBezTo>
                  <a:pt x="143827" y="299085"/>
                  <a:pt x="287655" y="598170"/>
                  <a:pt x="571500" y="868680"/>
                </a:cubicBezTo>
                <a:cubicBezTo>
                  <a:pt x="855345" y="1139190"/>
                  <a:pt x="1354455" y="1442085"/>
                  <a:pt x="1703070" y="1623060"/>
                </a:cubicBezTo>
                <a:cubicBezTo>
                  <a:pt x="2051685" y="1804035"/>
                  <a:pt x="2663190" y="1954530"/>
                  <a:pt x="2663190" y="1954530"/>
                </a:cubicBezTo>
                <a:lnTo>
                  <a:pt x="2663190" y="1954530"/>
                </a:lnTo>
              </a:path>
            </a:pathLst>
          </a:custGeom>
          <a:noFill/>
          <a:ln w="28575">
            <a:solidFill>
              <a:srgbClr val="0070C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4052118E-8241-D466-4CF2-CDD873FFF3A1}"/>
              </a:ext>
            </a:extLst>
          </p:cNvPr>
          <p:cNvSpPr/>
          <p:nvPr/>
        </p:nvSpPr>
        <p:spPr>
          <a:xfrm>
            <a:off x="1156996" y="2416630"/>
            <a:ext cx="2892490" cy="3232798"/>
          </a:xfrm>
          <a:custGeom>
            <a:avLst/>
            <a:gdLst>
              <a:gd name="connsiteX0" fmla="*/ 0 w 2892490"/>
              <a:gd name="connsiteY0" fmla="*/ 0 h 3227557"/>
              <a:gd name="connsiteX1" fmla="*/ 158620 w 2892490"/>
              <a:gd name="connsiteY1" fmla="*/ 1754155 h 3227557"/>
              <a:gd name="connsiteX2" fmla="*/ 858416 w 2892490"/>
              <a:gd name="connsiteY2" fmla="*/ 2715208 h 3227557"/>
              <a:gd name="connsiteX3" fmla="*/ 1847461 w 2892490"/>
              <a:gd name="connsiteY3" fmla="*/ 3219061 h 3227557"/>
              <a:gd name="connsiteX4" fmla="*/ 2892490 w 2892490"/>
              <a:gd name="connsiteY4" fmla="*/ 2323322 h 3227557"/>
              <a:gd name="connsiteX0" fmla="*/ 0 w 2892490"/>
              <a:gd name="connsiteY0" fmla="*/ 0 h 3232798"/>
              <a:gd name="connsiteX1" fmla="*/ 158620 w 2892490"/>
              <a:gd name="connsiteY1" fmla="*/ 1754155 h 3232798"/>
              <a:gd name="connsiteX2" fmla="*/ 671804 w 2892490"/>
              <a:gd name="connsiteY2" fmla="*/ 2864497 h 3232798"/>
              <a:gd name="connsiteX3" fmla="*/ 1847461 w 2892490"/>
              <a:gd name="connsiteY3" fmla="*/ 3219061 h 3232798"/>
              <a:gd name="connsiteX4" fmla="*/ 2892490 w 2892490"/>
              <a:gd name="connsiteY4" fmla="*/ 2323322 h 3232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92490" h="3232798">
                <a:moveTo>
                  <a:pt x="0" y="0"/>
                </a:moveTo>
                <a:cubicBezTo>
                  <a:pt x="7775" y="650810"/>
                  <a:pt x="46653" y="1276739"/>
                  <a:pt x="158620" y="1754155"/>
                </a:cubicBezTo>
                <a:cubicBezTo>
                  <a:pt x="270587" y="2231571"/>
                  <a:pt x="390331" y="2620346"/>
                  <a:pt x="671804" y="2864497"/>
                </a:cubicBezTo>
                <a:cubicBezTo>
                  <a:pt x="953278" y="3108648"/>
                  <a:pt x="1508449" y="3284375"/>
                  <a:pt x="1847461" y="3219061"/>
                </a:cubicBezTo>
                <a:cubicBezTo>
                  <a:pt x="2186473" y="3153747"/>
                  <a:pt x="2539481" y="2738534"/>
                  <a:pt x="2892490" y="2323322"/>
                </a:cubicBezTo>
              </a:path>
            </a:pathLst>
          </a:custGeom>
          <a:noFill/>
          <a:ln w="28575">
            <a:solidFill>
              <a:srgbClr val="0070C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77E3ACC-DA5A-089E-CA95-52DD7B6E098D}"/>
              </a:ext>
            </a:extLst>
          </p:cNvPr>
          <p:cNvSpPr txBox="1"/>
          <p:nvPr/>
        </p:nvSpPr>
        <p:spPr>
          <a:xfrm rot="2014577">
            <a:off x="1997466" y="3481405"/>
            <a:ext cx="14526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Low chloride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237FB2C-A49F-CE3A-689F-4BF37F9DBECE}"/>
              </a:ext>
            </a:extLst>
          </p:cNvPr>
          <p:cNvSpPr txBox="1"/>
          <p:nvPr/>
        </p:nvSpPr>
        <p:spPr>
          <a:xfrm rot="1348705">
            <a:off x="1670687" y="5034304"/>
            <a:ext cx="14975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High chloride</a:t>
            </a:r>
          </a:p>
        </p:txBody>
      </p:sp>
    </p:spTree>
    <p:extLst>
      <p:ext uri="{BB962C8B-B14F-4D97-AF65-F5344CB8AC3E}">
        <p14:creationId xmlns:p14="http://schemas.microsoft.com/office/powerpoint/2010/main" val="2961456433"/>
      </p:ext>
    </p:extLst>
  </p:cSld>
  <p:clrMapOvr>
    <a:masterClrMapping/>
  </p:clrMapOvr>
</p:sld>
</file>

<file path=ppt/theme/theme1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01D17D"/>
      </a:accent1>
      <a:accent2>
        <a:srgbClr val="84C72A"/>
      </a:accent2>
      <a:accent3>
        <a:srgbClr val="E1D126"/>
      </a:accent3>
      <a:accent4>
        <a:srgbClr val="E29932"/>
      </a:accent4>
      <a:accent5>
        <a:srgbClr val="E56526"/>
      </a:accent5>
      <a:accent6>
        <a:srgbClr val="D63731"/>
      </a:accent6>
      <a:hlink>
        <a:srgbClr val="35FA7F"/>
      </a:hlink>
      <a:folHlink>
        <a:srgbClr val="BAFC85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icroclimate pres" id="{AAFA9526-DCCD-B24C-A8FE-E327DE636D77}" vid="{6485B2DC-9C0B-184B-9DA2-83D93F2E854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02C74E262D50043B9C026B5D31772CD" ma:contentTypeVersion="10" ma:contentTypeDescription="Create a new document." ma:contentTypeScope="" ma:versionID="c5098033028ac2dc01bf931251f4cf01">
  <xsd:schema xmlns:xsd="http://www.w3.org/2001/XMLSchema" xmlns:xs="http://www.w3.org/2001/XMLSchema" xmlns:p="http://schemas.microsoft.com/office/2006/metadata/properties" xmlns:ns2="5d8f083c-faeb-4759-a3ad-6ac3c60562b0" targetNamespace="http://schemas.microsoft.com/office/2006/metadata/properties" ma:root="true" ma:fieldsID="3623c7e30f344a93a3392b228cb516f3" ns2:_="">
    <xsd:import namespace="5d8f083c-faeb-4759-a3ad-6ac3c60562b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d8f083c-faeb-4759-a3ad-6ac3c60562b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E2656E2-9949-4369-AB6E-510D3DD9FC9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d8f083c-faeb-4759-a3ad-6ac3c60562b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21A9A95-E0E7-4B2A-B9C6-9A5A8F9997D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41165</TotalTime>
  <Words>892</Words>
  <Application>Microsoft Office PowerPoint</Application>
  <PresentationFormat>Widescreen</PresentationFormat>
  <Paragraphs>186</Paragraphs>
  <Slides>25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4" baseType="lpstr">
      <vt:lpstr>Arial</vt:lpstr>
      <vt:lpstr>Calibri</vt:lpstr>
      <vt:lpstr>Cambria Math</vt:lpstr>
      <vt:lpstr>Candara</vt:lpstr>
      <vt:lpstr>Century Gothic</vt:lpstr>
      <vt:lpstr>DejaVu Sans</vt:lpstr>
      <vt:lpstr>DejaVu Sans</vt:lpstr>
      <vt:lpstr>Skeena Display</vt:lpstr>
      <vt:lpstr>Vapor Trail</vt:lpstr>
      <vt:lpstr>MEALS for Microbes: How do energy supplies of hot springs vary with where the water’s been?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Are ions measured?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What’s happening under litter?</dc:title>
  <dc:creator>Carrington Nunley (Student)</dc:creator>
  <cp:lastModifiedBy>Coe, Michelle A - (macoe)</cp:lastModifiedBy>
  <cp:revision>21</cp:revision>
  <dcterms:created xsi:type="dcterms:W3CDTF">2022-08-02T08:25:46Z</dcterms:created>
  <dcterms:modified xsi:type="dcterms:W3CDTF">2023-04-14T17:44:07Z</dcterms:modified>
</cp:coreProperties>
</file>